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88" r:id="rId2"/>
    <p:sldId id="290" r:id="rId3"/>
    <p:sldId id="291" r:id="rId4"/>
    <p:sldId id="310" r:id="rId5"/>
    <p:sldId id="312" r:id="rId6"/>
    <p:sldId id="311" r:id="rId7"/>
    <p:sldId id="299" r:id="rId8"/>
    <p:sldId id="292" r:id="rId9"/>
    <p:sldId id="313" r:id="rId10"/>
    <p:sldId id="293" r:id="rId11"/>
    <p:sldId id="298" r:id="rId12"/>
    <p:sldId id="294" r:id="rId13"/>
    <p:sldId id="295" r:id="rId14"/>
    <p:sldId id="309" r:id="rId15"/>
    <p:sldId id="297" r:id="rId16"/>
    <p:sldId id="301" r:id="rId17"/>
    <p:sldId id="307" r:id="rId18"/>
    <p:sldId id="308" r:id="rId19"/>
    <p:sldId id="305" r:id="rId20"/>
    <p:sldId id="304" r:id="rId21"/>
    <p:sldId id="303" r:id="rId22"/>
    <p:sldId id="302" r:id="rId23"/>
    <p:sldId id="300" r:id="rId24"/>
    <p:sldId id="316" r:id="rId25"/>
    <p:sldId id="315" r:id="rId26"/>
    <p:sldId id="314" r:id="rId27"/>
    <p:sldId id="284"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75886" autoAdjust="0"/>
  </p:normalViewPr>
  <p:slideViewPr>
    <p:cSldViewPr>
      <p:cViewPr>
        <p:scale>
          <a:sx n="144" d="100"/>
          <a:sy n="144" d="100"/>
        </p:scale>
        <p:origin x="-672" y="-29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890D87-AFD1-405D-9D9E-320663FF8219}" type="datetimeFigureOut">
              <a:rPr lang="en-US" smtClean="0"/>
              <a:t>5/23/2012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4DBFC3-EE07-47EF-AB77-1E23449B51DA}" type="slidenum">
              <a:rPr lang="en-US" smtClean="0"/>
              <a:t>‹#›</a:t>
            </a:fld>
            <a:endParaRPr lang="en-US"/>
          </a:p>
        </p:txBody>
      </p:sp>
    </p:spTree>
    <p:extLst>
      <p:ext uri="{BB962C8B-B14F-4D97-AF65-F5344CB8AC3E}">
        <p14:creationId xmlns:p14="http://schemas.microsoft.com/office/powerpoint/2010/main" val="3185937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Stateful" TargetMode="External"/><Relationship Id="rId13" Type="http://schemas.openxmlformats.org/officeDocument/2006/relationships/hyperlink" Target="http://en.wikipedia.org/wiki/Client-side_scripting" TargetMode="External"/><Relationship Id="rId3" Type="http://schemas.openxmlformats.org/officeDocument/2006/relationships/hyperlink" Target="http://en.wikipedia.org/wiki/Client%E2%80%93server" TargetMode="External"/><Relationship Id="rId7" Type="http://schemas.openxmlformats.org/officeDocument/2006/relationships/hyperlink" Target="http://en.wikipedia.org/wiki/Stateless_server" TargetMode="External"/><Relationship Id="rId12" Type="http://schemas.openxmlformats.org/officeDocument/2006/relationships/hyperlink" Target="http://en.wikipedia.org/wiki/Layered_system" TargetMode="External"/><Relationship Id="rId2" Type="http://schemas.openxmlformats.org/officeDocument/2006/relationships/slide" Target="../slides/slide4.xml"/><Relationship Id="rId16" Type="http://schemas.openxmlformats.org/officeDocument/2006/relationships/hyperlink" Target="http://en.wikipedia.org/wiki/Representational_state_transfer" TargetMode="External"/><Relationship Id="rId1" Type="http://schemas.openxmlformats.org/officeDocument/2006/relationships/notesMaster" Target="../notesMasters/notesMaster1.xml"/><Relationship Id="rId6" Type="http://schemas.openxmlformats.org/officeDocument/2006/relationships/hyperlink" Target="http://en.wikipedia.org/wiki/Scalability" TargetMode="External"/><Relationship Id="rId11" Type="http://schemas.openxmlformats.org/officeDocument/2006/relationships/hyperlink" Target="http://en.wikipedia.org/wiki/Web_cache" TargetMode="External"/><Relationship Id="rId5" Type="http://schemas.openxmlformats.org/officeDocument/2006/relationships/hyperlink" Target="http://en.wikipedia.org/wiki/Software_portability" TargetMode="External"/><Relationship Id="rId15" Type="http://schemas.openxmlformats.org/officeDocument/2006/relationships/hyperlink" Target="http://en.wikipedia.org/wiki/JavaScript" TargetMode="External"/><Relationship Id="rId10" Type="http://schemas.openxmlformats.org/officeDocument/2006/relationships/hyperlink" Target="http://en.wikipedia.org/wiki/Reliability_(computer_networking)" TargetMode="External"/><Relationship Id="rId4" Type="http://schemas.openxmlformats.org/officeDocument/2006/relationships/hyperlink" Target="http://en.wikipedia.org/wiki/Separation_of_concerns" TargetMode="External"/><Relationship Id="rId9" Type="http://schemas.openxmlformats.org/officeDocument/2006/relationships/hyperlink" Target="http://en.wikipedia.org/wiki/Website_monitoring" TargetMode="External"/><Relationship Id="rId14" Type="http://schemas.openxmlformats.org/officeDocument/2006/relationships/hyperlink" Target="http://en.wikipedia.org/wiki/Java_applet"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Metadata" TargetMode="External"/><Relationship Id="rId13" Type="http://schemas.openxmlformats.org/officeDocument/2006/relationships/hyperlink" Target="http://en.wikipedia.org/wiki/Hypertext" TargetMode="External"/><Relationship Id="rId3" Type="http://schemas.openxmlformats.org/officeDocument/2006/relationships/hyperlink" Target="http://en.wikipedia.org/wiki/Uniform_Resource_Identifier" TargetMode="External"/><Relationship Id="rId7" Type="http://schemas.openxmlformats.org/officeDocument/2006/relationships/hyperlink" Target="http://en.wikipedia.org/wiki/UTF-8" TargetMode="External"/><Relationship Id="rId12" Type="http://schemas.openxmlformats.org/officeDocument/2006/relationships/hyperlink" Target="http://en.wikipedia.org/wiki/Hyperlink"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en.wikipedia.org/wiki/JSON" TargetMode="External"/><Relationship Id="rId11" Type="http://schemas.openxmlformats.org/officeDocument/2006/relationships/hyperlink" Target="http://en.wikipedia.org/wiki/HATEOAS" TargetMode="External"/><Relationship Id="rId5" Type="http://schemas.openxmlformats.org/officeDocument/2006/relationships/hyperlink" Target="http://en.wikipedia.org/wiki/XML" TargetMode="External"/><Relationship Id="rId10" Type="http://schemas.openxmlformats.org/officeDocument/2006/relationships/hyperlink" Target="http://en.wikipedia.org/wiki/MIME" TargetMode="External"/><Relationship Id="rId4" Type="http://schemas.openxmlformats.org/officeDocument/2006/relationships/hyperlink" Target="http://en.wikipedia.org/wiki/HTML" TargetMode="External"/><Relationship Id="rId9" Type="http://schemas.openxmlformats.org/officeDocument/2006/relationships/hyperlink" Target="http://en.wikipedia.org/wiki/Internet_media_typ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err="1" smtClean="0">
                <a:solidFill>
                  <a:schemeClr val="tx1"/>
                </a:solidFill>
                <a:effectLst/>
                <a:latin typeface="+mn-lt"/>
                <a:ea typeface="+mn-ea"/>
                <a:cs typeface="+mn-cs"/>
                <a:hlinkClick r:id="rId3" tooltip="Client–server"/>
              </a:rPr>
              <a:t>Client</a:t>
            </a:r>
            <a:r>
              <a:rPr lang="sv-SE" sz="1200" kern="1200" dirty="0" smtClean="0">
                <a:solidFill>
                  <a:schemeClr val="tx1"/>
                </a:solidFill>
                <a:effectLst/>
                <a:latin typeface="+mn-lt"/>
                <a:ea typeface="+mn-ea"/>
                <a:cs typeface="+mn-cs"/>
                <a:hlinkClick r:id="rId3" tooltip="Client–server"/>
              </a:rPr>
              <a:t>–server</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 uniform interface </a:t>
            </a:r>
            <a:r>
              <a:rPr lang="sv-SE" sz="1200" kern="1200" dirty="0" err="1" smtClean="0">
                <a:solidFill>
                  <a:schemeClr val="tx1"/>
                </a:solidFill>
                <a:effectLst/>
                <a:latin typeface="+mn-lt"/>
                <a:ea typeface="+mn-ea"/>
                <a:cs typeface="+mn-cs"/>
              </a:rPr>
              <a:t>separates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from servers.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smtClean="0">
                <a:solidFill>
                  <a:schemeClr val="tx1"/>
                </a:solidFill>
                <a:effectLst/>
                <a:latin typeface="+mn-lt"/>
                <a:ea typeface="+mn-ea"/>
                <a:cs typeface="+mn-cs"/>
                <a:hlinkClick r:id="rId4" tooltip="Separation of concerns"/>
              </a:rPr>
              <a:t>separation </a:t>
            </a:r>
            <a:r>
              <a:rPr lang="sv-SE" sz="1200" kern="1200" dirty="0" err="1" smtClean="0">
                <a:solidFill>
                  <a:schemeClr val="tx1"/>
                </a:solidFill>
                <a:effectLst/>
                <a:latin typeface="+mn-lt"/>
                <a:ea typeface="+mn-ea"/>
                <a:cs typeface="+mn-cs"/>
                <a:hlinkClick r:id="rId4" tooltip="Separation of concerns"/>
              </a:rPr>
              <a:t>of</a:t>
            </a:r>
            <a:r>
              <a:rPr lang="sv-SE" sz="1200" kern="1200" dirty="0" smtClean="0">
                <a:solidFill>
                  <a:schemeClr val="tx1"/>
                </a:solidFill>
                <a:effectLst/>
                <a:latin typeface="+mn-lt"/>
                <a:ea typeface="+mn-ea"/>
                <a:cs typeface="+mn-cs"/>
                <a:hlinkClick r:id="rId4" tooltip="Separation of concerns"/>
              </a:rPr>
              <a:t> </a:t>
            </a:r>
            <a:r>
              <a:rPr lang="sv-SE" sz="1200" kern="1200" dirty="0" err="1" smtClean="0">
                <a:solidFill>
                  <a:schemeClr val="tx1"/>
                </a:solidFill>
                <a:effectLst/>
                <a:latin typeface="+mn-lt"/>
                <a:ea typeface="+mn-ea"/>
                <a:cs typeface="+mn-cs"/>
                <a:hlinkClick r:id="rId4" tooltip="Separation of concerns"/>
              </a:rPr>
              <a:t>concerns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means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for </a:t>
            </a:r>
            <a:r>
              <a:rPr lang="sv-SE" sz="1200" kern="1200" dirty="0" err="1" smtClean="0">
                <a:solidFill>
                  <a:schemeClr val="tx1"/>
                </a:solidFill>
                <a:effectLst/>
                <a:latin typeface="+mn-lt"/>
                <a:ea typeface="+mn-ea"/>
                <a:cs typeface="+mn-cs"/>
              </a:rPr>
              <a:t>example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not </a:t>
            </a:r>
            <a:r>
              <a:rPr lang="sv-SE" sz="1200" kern="1200" dirty="0" err="1" smtClean="0">
                <a:solidFill>
                  <a:schemeClr val="tx1"/>
                </a:solidFill>
                <a:effectLst/>
                <a:latin typeface="+mn-lt"/>
                <a:ea typeface="+mn-ea"/>
                <a:cs typeface="+mn-cs"/>
              </a:rPr>
              <a:t>concerned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data </a:t>
            </a:r>
            <a:r>
              <a:rPr lang="sv-SE" sz="1200" kern="1200" dirty="0" err="1" smtClean="0">
                <a:solidFill>
                  <a:schemeClr val="tx1"/>
                </a:solidFill>
                <a:effectLst/>
                <a:latin typeface="+mn-lt"/>
                <a:ea typeface="+mn-ea"/>
                <a:cs typeface="+mn-cs"/>
              </a:rPr>
              <a:t>storage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which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remains</a:t>
            </a:r>
            <a:r>
              <a:rPr lang="sv-SE" sz="1200" kern="1200" dirty="0" smtClean="0">
                <a:solidFill>
                  <a:schemeClr val="tx1"/>
                </a:solidFill>
                <a:effectLst/>
                <a:latin typeface="+mn-lt"/>
                <a:ea typeface="+mn-ea"/>
                <a:cs typeface="+mn-cs"/>
              </a:rPr>
              <a:t> internal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each</a:t>
            </a:r>
            <a:r>
              <a:rPr lang="sv-SE" sz="1200" kern="1200" dirty="0" smtClean="0">
                <a:solidFill>
                  <a:schemeClr val="tx1"/>
                </a:solidFill>
                <a:effectLst/>
                <a:latin typeface="+mn-lt"/>
                <a:ea typeface="+mn-ea"/>
                <a:cs typeface="+mn-cs"/>
              </a:rPr>
              <a:t> server, so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hlinkClick r:id="rId5" tooltip="Software portability"/>
              </a:rPr>
              <a:t>portability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code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improved</a:t>
            </a:r>
            <a:r>
              <a:rPr lang="sv-SE" sz="1200" kern="1200" dirty="0" smtClean="0">
                <a:solidFill>
                  <a:schemeClr val="tx1"/>
                </a:solidFill>
                <a:effectLst/>
                <a:latin typeface="+mn-lt"/>
                <a:ea typeface="+mn-ea"/>
                <a:cs typeface="+mn-cs"/>
              </a:rPr>
              <a:t>. Servers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not </a:t>
            </a:r>
            <a:r>
              <a:rPr lang="sv-SE" sz="1200" kern="1200" dirty="0" err="1" smtClean="0">
                <a:solidFill>
                  <a:schemeClr val="tx1"/>
                </a:solidFill>
                <a:effectLst/>
                <a:latin typeface="+mn-lt"/>
                <a:ea typeface="+mn-ea"/>
                <a:cs typeface="+mn-cs"/>
              </a:rPr>
              <a:t>concerned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with</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user</a:t>
            </a:r>
            <a:r>
              <a:rPr lang="sv-SE" sz="1200" kern="1200" dirty="0" smtClean="0">
                <a:solidFill>
                  <a:schemeClr val="tx1"/>
                </a:solidFill>
                <a:effectLst/>
                <a:latin typeface="+mn-lt"/>
                <a:ea typeface="+mn-ea"/>
                <a:cs typeface="+mn-cs"/>
              </a:rPr>
              <a:t> interface or </a:t>
            </a:r>
            <a:r>
              <a:rPr lang="sv-SE" sz="1200" kern="1200" dirty="0" err="1" smtClean="0">
                <a:solidFill>
                  <a:schemeClr val="tx1"/>
                </a:solidFill>
                <a:effectLst/>
                <a:latin typeface="+mn-lt"/>
                <a:ea typeface="+mn-ea"/>
                <a:cs typeface="+mn-cs"/>
              </a:rPr>
              <a:t>user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state</a:t>
            </a:r>
            <a:r>
              <a:rPr lang="sv-SE" sz="1200" kern="1200" dirty="0" smtClean="0">
                <a:solidFill>
                  <a:schemeClr val="tx1"/>
                </a:solidFill>
                <a:effectLst/>
                <a:latin typeface="+mn-lt"/>
                <a:ea typeface="+mn-ea"/>
                <a:cs typeface="+mn-cs"/>
              </a:rPr>
              <a:t>, so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servers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simpler</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more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hlinkClick r:id="rId6" tooltip="Scalability"/>
              </a:rPr>
              <a:t>scalable</a:t>
            </a:r>
            <a:r>
              <a:rPr lang="sv-SE" sz="1200" kern="1200" dirty="0" smtClean="0">
                <a:solidFill>
                  <a:schemeClr val="tx1"/>
                </a:solidFill>
                <a:effectLst/>
                <a:latin typeface="+mn-lt"/>
                <a:ea typeface="+mn-ea"/>
                <a:cs typeface="+mn-cs"/>
              </a:rPr>
              <a:t>. Servers and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replaced</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developed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independently</a:t>
            </a:r>
            <a:r>
              <a:rPr lang="sv-SE" sz="1200" kern="1200" dirty="0" smtClean="0">
                <a:solidFill>
                  <a:schemeClr val="tx1"/>
                </a:solidFill>
                <a:effectLst/>
                <a:latin typeface="+mn-lt"/>
                <a:ea typeface="+mn-ea"/>
                <a:cs typeface="+mn-cs"/>
              </a:rPr>
              <a:t>, as long as the interface </a:t>
            </a:r>
            <a:r>
              <a:rPr lang="sv-SE" sz="1200" kern="1200" dirty="0" err="1" smtClean="0">
                <a:solidFill>
                  <a:schemeClr val="tx1"/>
                </a:solidFill>
                <a:effectLst/>
                <a:latin typeface="+mn-lt"/>
                <a:ea typeface="+mn-ea"/>
                <a:cs typeface="+mn-cs"/>
              </a:rPr>
              <a:t>between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them</a:t>
            </a:r>
            <a:r>
              <a:rPr lang="sv-SE" sz="1200" kern="1200" dirty="0" smtClean="0">
                <a:solidFill>
                  <a:schemeClr val="tx1"/>
                </a:solidFill>
                <a:effectLst/>
                <a:latin typeface="+mn-lt"/>
                <a:ea typeface="+mn-ea"/>
                <a:cs typeface="+mn-cs"/>
              </a:rPr>
              <a:t> is not </a:t>
            </a:r>
            <a:r>
              <a:rPr lang="sv-SE" sz="1200" kern="1200" dirty="0" err="1" smtClean="0">
                <a:solidFill>
                  <a:schemeClr val="tx1"/>
                </a:solidFill>
                <a:effectLst/>
                <a:latin typeface="+mn-lt"/>
                <a:ea typeface="+mn-ea"/>
                <a:cs typeface="+mn-cs"/>
              </a:rPr>
              <a:t>altered</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hlinkClick r:id="rId7" tooltip="Stateless server"/>
              </a:rPr>
              <a:t>Stateless</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The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–server </a:t>
            </a:r>
            <a:r>
              <a:rPr lang="sv-SE" sz="1200" kern="1200" dirty="0" err="1" smtClean="0">
                <a:solidFill>
                  <a:schemeClr val="tx1"/>
                </a:solidFill>
                <a:effectLst/>
                <a:latin typeface="+mn-lt"/>
                <a:ea typeface="+mn-ea"/>
                <a:cs typeface="+mn-cs"/>
              </a:rPr>
              <a:t>communication</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further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constrained</a:t>
            </a:r>
            <a:r>
              <a:rPr lang="sv-SE" sz="1200" kern="1200" dirty="0" smtClean="0">
                <a:solidFill>
                  <a:schemeClr val="tx1"/>
                </a:solidFill>
                <a:effectLst/>
                <a:latin typeface="+mn-lt"/>
                <a:ea typeface="+mn-ea"/>
                <a:cs typeface="+mn-cs"/>
              </a:rPr>
              <a:t> by no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context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stored</a:t>
            </a:r>
            <a:r>
              <a:rPr lang="sv-SE" sz="1200" kern="1200" dirty="0" smtClean="0">
                <a:solidFill>
                  <a:schemeClr val="tx1"/>
                </a:solidFill>
                <a:effectLst/>
                <a:latin typeface="+mn-lt"/>
                <a:ea typeface="+mn-ea"/>
                <a:cs typeface="+mn-cs"/>
              </a:rPr>
              <a:t> on the server </a:t>
            </a:r>
            <a:r>
              <a:rPr lang="sv-SE" sz="1200" kern="1200" dirty="0" err="1" smtClean="0">
                <a:solidFill>
                  <a:schemeClr val="tx1"/>
                </a:solidFill>
                <a:effectLst/>
                <a:latin typeface="+mn-lt"/>
                <a:ea typeface="+mn-ea"/>
                <a:cs typeface="+mn-cs"/>
              </a:rPr>
              <a:t>between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requests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Each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request</a:t>
            </a:r>
            <a:r>
              <a:rPr lang="sv-SE" sz="1200" kern="1200" dirty="0" smtClean="0">
                <a:solidFill>
                  <a:schemeClr val="tx1"/>
                </a:solidFill>
                <a:effectLst/>
                <a:latin typeface="+mn-lt"/>
                <a:ea typeface="+mn-ea"/>
                <a:cs typeface="+mn-cs"/>
              </a:rPr>
              <a:t> from </a:t>
            </a:r>
            <a:r>
              <a:rPr lang="sv-SE" sz="1200" kern="1200" dirty="0" err="1" smtClean="0">
                <a:solidFill>
                  <a:schemeClr val="tx1"/>
                </a:solidFill>
                <a:effectLst/>
                <a:latin typeface="+mn-lt"/>
                <a:ea typeface="+mn-ea"/>
                <a:cs typeface="+mn-cs"/>
              </a:rPr>
              <a:t>any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contains</a:t>
            </a:r>
            <a:r>
              <a:rPr lang="sv-SE" sz="1200" kern="1200" dirty="0" smtClean="0">
                <a:solidFill>
                  <a:schemeClr val="tx1"/>
                </a:solidFill>
                <a:effectLst/>
                <a:latin typeface="+mn-lt"/>
                <a:ea typeface="+mn-ea"/>
                <a:cs typeface="+mn-cs"/>
              </a:rPr>
              <a:t> all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the information </a:t>
            </a:r>
            <a:r>
              <a:rPr lang="sv-SE" sz="1200" kern="1200" dirty="0" err="1" smtClean="0">
                <a:solidFill>
                  <a:schemeClr val="tx1"/>
                </a:solidFill>
                <a:effectLst/>
                <a:latin typeface="+mn-lt"/>
                <a:ea typeface="+mn-ea"/>
                <a:cs typeface="+mn-cs"/>
              </a:rPr>
              <a:t>necessary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service the </a:t>
            </a:r>
            <a:r>
              <a:rPr lang="sv-SE" sz="1200" kern="1200" dirty="0" err="1" smtClean="0">
                <a:solidFill>
                  <a:schemeClr val="tx1"/>
                </a:solidFill>
                <a:effectLst/>
                <a:latin typeface="+mn-lt"/>
                <a:ea typeface="+mn-ea"/>
                <a:cs typeface="+mn-cs"/>
              </a:rPr>
              <a:t>request</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any</a:t>
            </a:r>
            <a:r>
              <a:rPr lang="sv-SE" sz="1200" kern="1200" dirty="0" smtClean="0">
                <a:solidFill>
                  <a:schemeClr val="tx1"/>
                </a:solidFill>
                <a:effectLst/>
                <a:latin typeface="+mn-lt"/>
                <a:ea typeface="+mn-ea"/>
                <a:cs typeface="+mn-cs"/>
              </a:rPr>
              <a:t> session </a:t>
            </a:r>
            <a:r>
              <a:rPr lang="sv-SE" sz="1200" kern="1200" dirty="0" err="1" smtClean="0">
                <a:solidFill>
                  <a:schemeClr val="tx1"/>
                </a:solidFill>
                <a:effectLst/>
                <a:latin typeface="+mn-lt"/>
                <a:ea typeface="+mn-ea"/>
                <a:cs typeface="+mn-cs"/>
              </a:rPr>
              <a:t>state</a:t>
            </a:r>
            <a:r>
              <a:rPr lang="sv-SE" sz="1200" kern="1200" dirty="0" smtClean="0">
                <a:solidFill>
                  <a:schemeClr val="tx1"/>
                </a:solidFill>
                <a:effectLst/>
                <a:latin typeface="+mn-lt"/>
                <a:ea typeface="+mn-ea"/>
                <a:cs typeface="+mn-cs"/>
              </a:rPr>
              <a:t> is </a:t>
            </a:r>
            <a:r>
              <a:rPr lang="sv-SE" sz="1200" kern="1200" dirty="0" err="1" smtClean="0">
                <a:solidFill>
                  <a:schemeClr val="tx1"/>
                </a:solidFill>
                <a:effectLst/>
                <a:latin typeface="+mn-lt"/>
                <a:ea typeface="+mn-ea"/>
                <a:cs typeface="+mn-cs"/>
              </a:rPr>
              <a:t>held</a:t>
            </a:r>
            <a:r>
              <a:rPr lang="sv-SE" sz="1200" kern="1200" dirty="0" smtClean="0">
                <a:solidFill>
                  <a:schemeClr val="tx1"/>
                </a:solidFill>
                <a:effectLst/>
                <a:latin typeface="+mn-lt"/>
                <a:ea typeface="+mn-ea"/>
                <a:cs typeface="+mn-cs"/>
              </a:rPr>
              <a:t> in the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The server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hlinkClick r:id="rId8" tooltip="Stateful"/>
              </a:rPr>
              <a:t>stateful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constraint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merely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requires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that</a:t>
            </a:r>
            <a:r>
              <a:rPr lang="sv-SE" sz="1200" kern="1200" dirty="0" smtClean="0">
                <a:solidFill>
                  <a:schemeClr val="tx1"/>
                </a:solidFill>
                <a:effectLst/>
                <a:latin typeface="+mn-lt"/>
                <a:ea typeface="+mn-ea"/>
                <a:cs typeface="+mn-cs"/>
              </a:rPr>
              <a:t> server-</a:t>
            </a:r>
            <a:r>
              <a:rPr lang="sv-SE" sz="1200" kern="1200" dirty="0" err="1" smtClean="0">
                <a:solidFill>
                  <a:schemeClr val="tx1"/>
                </a:solidFill>
                <a:effectLst/>
                <a:latin typeface="+mn-lt"/>
                <a:ea typeface="+mn-ea"/>
                <a:cs typeface="+mn-cs"/>
              </a:rPr>
              <a:t>side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state</a:t>
            </a:r>
            <a:r>
              <a:rPr lang="sv-SE" sz="1200" kern="1200" dirty="0" smtClean="0">
                <a:solidFill>
                  <a:schemeClr val="tx1"/>
                </a:solidFill>
                <a:effectLst/>
                <a:latin typeface="+mn-lt"/>
                <a:ea typeface="+mn-ea"/>
                <a:cs typeface="+mn-cs"/>
              </a:rPr>
              <a:t> be </a:t>
            </a:r>
            <a:r>
              <a:rPr lang="sv-SE" sz="1200" kern="1200" dirty="0" err="1" smtClean="0">
                <a:solidFill>
                  <a:schemeClr val="tx1"/>
                </a:solidFill>
                <a:effectLst/>
                <a:latin typeface="+mn-lt"/>
                <a:ea typeface="+mn-ea"/>
                <a:cs typeface="+mn-cs"/>
              </a:rPr>
              <a:t>addressable</a:t>
            </a:r>
            <a:r>
              <a:rPr lang="sv-SE" sz="1200" kern="1200" dirty="0" smtClean="0">
                <a:solidFill>
                  <a:schemeClr val="tx1"/>
                </a:solidFill>
                <a:effectLst/>
                <a:latin typeface="+mn-lt"/>
                <a:ea typeface="+mn-ea"/>
                <a:cs typeface="+mn-cs"/>
              </a:rPr>
              <a:t> by URL as a </a:t>
            </a:r>
            <a:r>
              <a:rPr lang="sv-SE" sz="1200" kern="1200" dirty="0" err="1" smtClean="0">
                <a:solidFill>
                  <a:schemeClr val="tx1"/>
                </a:solidFill>
                <a:effectLst/>
                <a:latin typeface="+mn-lt"/>
                <a:ea typeface="+mn-ea"/>
                <a:cs typeface="+mn-cs"/>
              </a:rPr>
              <a:t>resource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not </a:t>
            </a:r>
            <a:r>
              <a:rPr lang="sv-SE" sz="1200" kern="1200" dirty="0" err="1" smtClean="0">
                <a:solidFill>
                  <a:schemeClr val="tx1"/>
                </a:solidFill>
                <a:effectLst/>
                <a:latin typeface="+mn-lt"/>
                <a:ea typeface="+mn-ea"/>
                <a:cs typeface="+mn-cs"/>
              </a:rPr>
              <a:t>only</a:t>
            </a:r>
            <a:r>
              <a:rPr lang="sv-SE" sz="1200" kern="1200" dirty="0" smtClean="0">
                <a:solidFill>
                  <a:schemeClr val="tx1"/>
                </a:solidFill>
                <a:effectLst/>
                <a:latin typeface="+mn-lt"/>
                <a:ea typeface="+mn-ea"/>
                <a:cs typeface="+mn-cs"/>
              </a:rPr>
              <a:t> makes servers </a:t>
            </a:r>
            <a:r>
              <a:rPr lang="sv-SE" sz="1200" kern="1200" dirty="0" err="1" smtClean="0">
                <a:solidFill>
                  <a:schemeClr val="tx1"/>
                </a:solidFill>
                <a:effectLst/>
                <a:latin typeface="+mn-lt"/>
                <a:ea typeface="+mn-ea"/>
                <a:cs typeface="+mn-cs"/>
              </a:rPr>
              <a:t>more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hlinkClick r:id="rId9" tooltip="Website monitoring"/>
              </a:rPr>
              <a:t>visible</a:t>
            </a:r>
            <a:r>
              <a:rPr lang="sv-SE" sz="1200" kern="1200" dirty="0" smtClean="0">
                <a:solidFill>
                  <a:schemeClr val="tx1"/>
                </a:solidFill>
                <a:effectLst/>
                <a:latin typeface="+mn-lt"/>
                <a:ea typeface="+mn-ea"/>
                <a:cs typeface="+mn-cs"/>
                <a:hlinkClick r:id="rId9" tooltip="Website monitoring"/>
              </a:rPr>
              <a:t> for </a:t>
            </a:r>
            <a:r>
              <a:rPr lang="sv-SE" sz="1200" kern="1200" dirty="0" err="1" smtClean="0">
                <a:solidFill>
                  <a:schemeClr val="tx1"/>
                </a:solidFill>
                <a:effectLst/>
                <a:latin typeface="+mn-lt"/>
                <a:ea typeface="+mn-ea"/>
                <a:cs typeface="+mn-cs"/>
                <a:hlinkClick r:id="rId9" tooltip="Website monitoring"/>
              </a:rPr>
              <a:t>monitoring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but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makes </a:t>
            </a:r>
            <a:r>
              <a:rPr lang="sv-SE" sz="1200" kern="1200" dirty="0" err="1" smtClean="0">
                <a:solidFill>
                  <a:schemeClr val="tx1"/>
                </a:solidFill>
                <a:effectLst/>
                <a:latin typeface="+mn-lt"/>
                <a:ea typeface="+mn-ea"/>
                <a:cs typeface="+mn-cs"/>
              </a:rPr>
              <a:t>them</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hlinkClick r:id="rId10" tooltip="Reliability (computer networking)"/>
              </a:rPr>
              <a:t>reliable</a:t>
            </a:r>
            <a:r>
              <a:rPr lang="sv-SE" sz="1200" kern="1200" dirty="0" smtClean="0">
                <a:solidFill>
                  <a:schemeClr val="tx1"/>
                </a:solidFill>
                <a:effectLst/>
                <a:latin typeface="+mn-lt"/>
                <a:ea typeface="+mn-ea"/>
                <a:cs typeface="+mn-cs"/>
              </a:rPr>
              <a:t> in the face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partial </a:t>
            </a:r>
            <a:r>
              <a:rPr lang="sv-SE" sz="1200" kern="1200" dirty="0" err="1" smtClean="0">
                <a:solidFill>
                  <a:schemeClr val="tx1"/>
                </a:solidFill>
                <a:effectLst/>
                <a:latin typeface="+mn-lt"/>
                <a:ea typeface="+mn-ea"/>
                <a:cs typeface="+mn-cs"/>
              </a:rPr>
              <a:t>network</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failures</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well</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further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enhancing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their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scalability</a:t>
            </a:r>
            <a:r>
              <a:rPr lang="sv-SE" sz="1200" kern="1200" dirty="0" smtClean="0">
                <a:solidFill>
                  <a:schemeClr val="tx1"/>
                </a:solidFill>
                <a:effectLst/>
                <a:latin typeface="+mn-lt"/>
                <a:ea typeface="+mn-ea"/>
                <a:cs typeface="+mn-cs"/>
              </a:rPr>
              <a:t>.</a:t>
            </a:r>
          </a:p>
          <a:p>
            <a:r>
              <a:rPr lang="sv-SE" sz="1200" kern="1200" dirty="0" err="1" smtClean="0">
                <a:solidFill>
                  <a:schemeClr val="tx1"/>
                </a:solidFill>
                <a:effectLst/>
                <a:latin typeface="+mn-lt"/>
                <a:ea typeface="+mn-ea"/>
                <a:cs typeface="+mn-cs"/>
                <a:hlinkClick r:id="rId11" tooltip="Web cache"/>
              </a:rPr>
              <a:t>Cacheable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As on the World Wide Web,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a:t>
            </a:r>
            <a:r>
              <a:rPr lang="sv-SE" sz="1200" kern="1200" dirty="0" smtClean="0">
                <a:solidFill>
                  <a:schemeClr val="tx1"/>
                </a:solidFill>
                <a:effectLst/>
                <a:latin typeface="+mn-lt"/>
                <a:ea typeface="+mn-ea"/>
                <a:cs typeface="+mn-cs"/>
              </a:rPr>
              <a:t> cache </a:t>
            </a:r>
            <a:r>
              <a:rPr lang="sv-SE" sz="1200" kern="1200" dirty="0" err="1" smtClean="0">
                <a:solidFill>
                  <a:schemeClr val="tx1"/>
                </a:solidFill>
                <a:effectLst/>
                <a:latin typeface="+mn-lt"/>
                <a:ea typeface="+mn-ea"/>
                <a:cs typeface="+mn-cs"/>
              </a:rPr>
              <a:t>responses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Responses</a:t>
            </a:r>
            <a:r>
              <a:rPr lang="sv-SE" sz="1200" kern="1200" dirty="0" smtClean="0">
                <a:solidFill>
                  <a:schemeClr val="tx1"/>
                </a:solidFill>
                <a:effectLst/>
                <a:latin typeface="+mn-lt"/>
                <a:ea typeface="+mn-ea"/>
                <a:cs typeface="+mn-cs"/>
              </a:rPr>
              <a:t> must </a:t>
            </a:r>
            <a:r>
              <a:rPr lang="sv-SE" sz="1200" kern="1200" dirty="0" err="1" smtClean="0">
                <a:solidFill>
                  <a:schemeClr val="tx1"/>
                </a:solidFill>
                <a:effectLst/>
                <a:latin typeface="+mn-lt"/>
                <a:ea typeface="+mn-ea"/>
                <a:cs typeface="+mn-cs"/>
              </a:rPr>
              <a:t>therefore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implicitly</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explicitly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define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themselves</a:t>
            </a:r>
            <a:r>
              <a:rPr lang="sv-SE" sz="1200" kern="1200" dirty="0" smtClean="0">
                <a:solidFill>
                  <a:schemeClr val="tx1"/>
                </a:solidFill>
                <a:effectLst/>
                <a:latin typeface="+mn-lt"/>
                <a:ea typeface="+mn-ea"/>
                <a:cs typeface="+mn-cs"/>
              </a:rPr>
              <a:t> as </a:t>
            </a:r>
            <a:r>
              <a:rPr lang="sv-SE" sz="1200" kern="1200" dirty="0" err="1" smtClean="0">
                <a:solidFill>
                  <a:schemeClr val="tx1"/>
                </a:solidFill>
                <a:effectLst/>
                <a:latin typeface="+mn-lt"/>
                <a:ea typeface="+mn-ea"/>
                <a:cs typeface="+mn-cs"/>
              </a:rPr>
              <a:t>cacheable</a:t>
            </a:r>
            <a:r>
              <a:rPr lang="sv-SE" sz="1200" kern="1200" dirty="0" smtClean="0">
                <a:solidFill>
                  <a:schemeClr val="tx1"/>
                </a:solidFill>
                <a:effectLst/>
                <a:latin typeface="+mn-lt"/>
                <a:ea typeface="+mn-ea"/>
                <a:cs typeface="+mn-cs"/>
              </a:rPr>
              <a:t>, or not,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prevent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reusing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stale</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inappropriate</a:t>
            </a:r>
            <a:r>
              <a:rPr lang="sv-SE" sz="1200" kern="1200" dirty="0" smtClean="0">
                <a:solidFill>
                  <a:schemeClr val="tx1"/>
                </a:solidFill>
                <a:effectLst/>
                <a:latin typeface="+mn-lt"/>
                <a:ea typeface="+mn-ea"/>
                <a:cs typeface="+mn-cs"/>
              </a:rPr>
              <a:t> data in </a:t>
            </a:r>
            <a:r>
              <a:rPr lang="sv-SE" sz="1200" kern="1200" dirty="0" err="1" smtClean="0">
                <a:solidFill>
                  <a:schemeClr val="tx1"/>
                </a:solidFill>
                <a:effectLst/>
                <a:latin typeface="+mn-lt"/>
                <a:ea typeface="+mn-ea"/>
                <a:cs typeface="+mn-cs"/>
              </a:rPr>
              <a:t>response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further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requests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Well-managed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caching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partially</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completely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eliminates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some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–server interactions, </a:t>
            </a:r>
            <a:r>
              <a:rPr lang="sv-SE" sz="1200" kern="1200" dirty="0" err="1" smtClean="0">
                <a:solidFill>
                  <a:schemeClr val="tx1"/>
                </a:solidFill>
                <a:effectLst/>
                <a:latin typeface="+mn-lt"/>
                <a:ea typeface="+mn-ea"/>
                <a:cs typeface="+mn-cs"/>
              </a:rPr>
              <a:t>further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improving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scalability</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performance</a:t>
            </a:r>
            <a:r>
              <a:rPr lang="sv-SE" sz="1200" kern="1200" dirty="0" smtClean="0">
                <a:solidFill>
                  <a:schemeClr val="tx1"/>
                </a:solidFill>
                <a:effectLst/>
                <a:latin typeface="+mn-lt"/>
                <a:ea typeface="+mn-ea"/>
                <a:cs typeface="+mn-cs"/>
              </a:rPr>
              <a:t>.</a:t>
            </a:r>
          </a:p>
          <a:p>
            <a:r>
              <a:rPr lang="sv-SE" sz="1200" kern="1200" dirty="0" err="1" smtClean="0">
                <a:solidFill>
                  <a:schemeClr val="tx1"/>
                </a:solidFill>
                <a:effectLst/>
                <a:latin typeface="+mn-lt"/>
                <a:ea typeface="+mn-ea"/>
                <a:cs typeface="+mn-cs"/>
                <a:hlinkClick r:id="rId12" tooltip="Layered system"/>
              </a:rPr>
              <a:t>Layered</a:t>
            </a:r>
            <a:r>
              <a:rPr lang="sv-SE" sz="1200" kern="1200" dirty="0" smtClean="0">
                <a:solidFill>
                  <a:schemeClr val="tx1"/>
                </a:solidFill>
                <a:effectLst/>
                <a:latin typeface="+mn-lt"/>
                <a:ea typeface="+mn-ea"/>
                <a:cs typeface="+mn-cs"/>
                <a:hlinkClick r:id="rId12" tooltip="Layered system"/>
              </a:rPr>
              <a:t> system</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A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cannot</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ordinarily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tell</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whether</a:t>
            </a:r>
            <a:r>
              <a:rPr lang="sv-SE" sz="1200" kern="1200" dirty="0" smtClean="0">
                <a:solidFill>
                  <a:schemeClr val="tx1"/>
                </a:solidFill>
                <a:effectLst/>
                <a:latin typeface="+mn-lt"/>
                <a:ea typeface="+mn-ea"/>
                <a:cs typeface="+mn-cs"/>
              </a:rPr>
              <a:t> it is </a:t>
            </a:r>
            <a:r>
              <a:rPr lang="sv-SE" sz="1200" kern="1200" dirty="0" err="1" smtClean="0">
                <a:solidFill>
                  <a:schemeClr val="tx1"/>
                </a:solidFill>
                <a:effectLst/>
                <a:latin typeface="+mn-lt"/>
                <a:ea typeface="+mn-ea"/>
                <a:cs typeface="+mn-cs"/>
              </a:rPr>
              <a:t>connected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directly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the end server, or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an </a:t>
            </a:r>
            <a:r>
              <a:rPr lang="sv-SE" sz="1200" kern="1200" dirty="0" err="1" smtClean="0">
                <a:solidFill>
                  <a:schemeClr val="tx1"/>
                </a:solidFill>
                <a:effectLst/>
                <a:latin typeface="+mn-lt"/>
                <a:ea typeface="+mn-ea"/>
                <a:cs typeface="+mn-cs"/>
              </a:rPr>
              <a:t>intermediary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along</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way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Intermediary</a:t>
            </a:r>
            <a:r>
              <a:rPr lang="sv-SE" sz="1200" kern="1200" dirty="0" smtClean="0">
                <a:solidFill>
                  <a:schemeClr val="tx1"/>
                </a:solidFill>
                <a:effectLst/>
                <a:latin typeface="+mn-lt"/>
                <a:ea typeface="+mn-ea"/>
                <a:cs typeface="+mn-cs"/>
              </a:rPr>
              <a:t> servers </a:t>
            </a:r>
            <a:r>
              <a:rPr lang="sv-SE" sz="1200" kern="1200" dirty="0" err="1" smtClean="0">
                <a:solidFill>
                  <a:schemeClr val="tx1"/>
                </a:solidFill>
                <a:effectLst/>
                <a:latin typeface="+mn-lt"/>
                <a:ea typeface="+mn-ea"/>
                <a:cs typeface="+mn-cs"/>
              </a:rPr>
              <a:t>may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improve</a:t>
            </a:r>
            <a:r>
              <a:rPr lang="sv-SE" sz="1200" kern="1200" dirty="0" smtClean="0">
                <a:solidFill>
                  <a:schemeClr val="tx1"/>
                </a:solidFill>
                <a:effectLst/>
                <a:latin typeface="+mn-lt"/>
                <a:ea typeface="+mn-ea"/>
                <a:cs typeface="+mn-cs"/>
              </a:rPr>
              <a:t> system </a:t>
            </a:r>
            <a:r>
              <a:rPr lang="sv-SE" sz="1200" kern="1200" dirty="0" err="1" smtClean="0">
                <a:solidFill>
                  <a:schemeClr val="tx1"/>
                </a:solidFill>
                <a:effectLst/>
                <a:latin typeface="+mn-lt"/>
                <a:ea typeface="+mn-ea"/>
                <a:cs typeface="+mn-cs"/>
              </a:rPr>
              <a:t>scalability</a:t>
            </a:r>
            <a:r>
              <a:rPr lang="sv-SE" sz="1200" kern="1200" dirty="0" smtClean="0">
                <a:solidFill>
                  <a:schemeClr val="tx1"/>
                </a:solidFill>
                <a:effectLst/>
                <a:latin typeface="+mn-lt"/>
                <a:ea typeface="+mn-ea"/>
                <a:cs typeface="+mn-cs"/>
              </a:rPr>
              <a:t> by </a:t>
            </a:r>
            <a:r>
              <a:rPr lang="sv-SE" sz="1200" kern="1200" dirty="0" err="1" smtClean="0">
                <a:solidFill>
                  <a:schemeClr val="tx1"/>
                </a:solidFill>
                <a:effectLst/>
                <a:latin typeface="+mn-lt"/>
                <a:ea typeface="+mn-ea"/>
                <a:cs typeface="+mn-cs"/>
              </a:rPr>
              <a:t>enabling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load-balancing</a:t>
            </a:r>
            <a:r>
              <a:rPr lang="sv-SE" sz="1200" kern="1200" dirty="0" smtClean="0">
                <a:solidFill>
                  <a:schemeClr val="tx1"/>
                </a:solidFill>
                <a:effectLst/>
                <a:latin typeface="+mn-lt"/>
                <a:ea typeface="+mn-ea"/>
                <a:cs typeface="+mn-cs"/>
              </a:rPr>
              <a:t> and by </a:t>
            </a:r>
            <a:r>
              <a:rPr lang="sv-SE" sz="1200" kern="1200" dirty="0" err="1" smtClean="0">
                <a:solidFill>
                  <a:schemeClr val="tx1"/>
                </a:solidFill>
                <a:effectLst/>
                <a:latin typeface="+mn-lt"/>
                <a:ea typeface="+mn-ea"/>
                <a:cs typeface="+mn-cs"/>
              </a:rPr>
              <a:t>providing</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shared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caches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They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also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enforce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security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policies</a:t>
            </a:r>
            <a:r>
              <a:rPr lang="sv-SE" sz="1200" kern="1200" dirty="0" smtClean="0">
                <a:solidFill>
                  <a:schemeClr val="tx1"/>
                </a:solidFill>
                <a:effectLst/>
                <a:latin typeface="+mn-lt"/>
                <a:ea typeface="+mn-ea"/>
                <a:cs typeface="+mn-cs"/>
              </a:rPr>
              <a:t>.</a:t>
            </a:r>
          </a:p>
          <a:p>
            <a:r>
              <a:rPr lang="sv-SE" sz="1200" kern="1200" dirty="0" err="1" smtClean="0">
                <a:solidFill>
                  <a:schemeClr val="tx1"/>
                </a:solidFill>
                <a:effectLst/>
                <a:latin typeface="+mn-lt"/>
                <a:ea typeface="+mn-ea"/>
                <a:cs typeface="+mn-cs"/>
                <a:hlinkClick r:id="rId13" tooltip="Client-side scripting"/>
              </a:rPr>
              <a:t>Code</a:t>
            </a:r>
            <a:r>
              <a:rPr lang="sv-SE" sz="1200" kern="1200" dirty="0" smtClean="0">
                <a:solidFill>
                  <a:schemeClr val="tx1"/>
                </a:solidFill>
                <a:effectLst/>
                <a:latin typeface="+mn-lt"/>
                <a:ea typeface="+mn-ea"/>
                <a:cs typeface="+mn-cs"/>
                <a:hlinkClick r:id="rId13" tooltip="Client-side scripting"/>
              </a:rPr>
              <a:t> on </a:t>
            </a:r>
            <a:r>
              <a:rPr lang="sv-SE" sz="1200" kern="1200" dirty="0" err="1" smtClean="0">
                <a:solidFill>
                  <a:schemeClr val="tx1"/>
                </a:solidFill>
                <a:effectLst/>
                <a:latin typeface="+mn-lt"/>
                <a:ea typeface="+mn-ea"/>
                <a:cs typeface="+mn-cs"/>
                <a:hlinkClick r:id="rId13" tooltip="Client-side scripting"/>
              </a:rPr>
              <a:t>demand</a:t>
            </a:r>
            <a:r>
              <a:rPr lang="sv-SE" sz="1200" kern="1200" dirty="0" smtClean="0">
                <a:solidFill>
                  <a:schemeClr val="tx1"/>
                </a:solidFill>
                <a:effectLst/>
                <a:latin typeface="+mn-lt"/>
                <a:ea typeface="+mn-ea"/>
                <a:cs typeface="+mn-cs"/>
                <a:hlinkClick r:id="rId13" tooltip="Client-side scripting"/>
              </a:rPr>
              <a:t> (</a:t>
            </a:r>
            <a:r>
              <a:rPr lang="sv-SE" sz="1200" kern="1200" dirty="0" err="1" smtClean="0">
                <a:solidFill>
                  <a:schemeClr val="tx1"/>
                </a:solidFill>
                <a:effectLst/>
                <a:latin typeface="+mn-lt"/>
                <a:ea typeface="+mn-ea"/>
                <a:cs typeface="+mn-cs"/>
                <a:hlinkClick r:id="rId13" tooltip="Client-side scripting"/>
              </a:rPr>
              <a:t>optional</a:t>
            </a:r>
            <a:r>
              <a:rPr lang="sv-SE" sz="1200" kern="1200" dirty="0" smtClean="0">
                <a:solidFill>
                  <a:schemeClr val="tx1"/>
                </a:solidFill>
                <a:effectLst/>
                <a:latin typeface="+mn-lt"/>
                <a:ea typeface="+mn-ea"/>
                <a:cs typeface="+mn-cs"/>
                <a:hlinkClick r:id="rId13" tooltip="Client-side scripting"/>
              </a:rPr>
              <a:t>)</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Servers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able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temporarily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extend</a:t>
            </a:r>
            <a:r>
              <a:rPr lang="sv-SE" sz="1200" kern="1200" dirty="0" smtClean="0">
                <a:solidFill>
                  <a:schemeClr val="tx1"/>
                </a:solidFill>
                <a:effectLst/>
                <a:latin typeface="+mn-lt"/>
                <a:ea typeface="+mn-ea"/>
                <a:cs typeface="+mn-cs"/>
              </a:rPr>
              <a:t> or </a:t>
            </a:r>
            <a:r>
              <a:rPr lang="sv-SE" sz="1200" kern="1200" dirty="0" err="1" smtClean="0">
                <a:solidFill>
                  <a:schemeClr val="tx1"/>
                </a:solidFill>
                <a:effectLst/>
                <a:latin typeface="+mn-lt"/>
                <a:ea typeface="+mn-ea"/>
                <a:cs typeface="+mn-cs"/>
              </a:rPr>
              <a:t>customize</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functionality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 </a:t>
            </a:r>
            <a:r>
              <a:rPr lang="sv-SE" sz="1200" kern="1200" dirty="0" err="1" smtClean="0">
                <a:solidFill>
                  <a:schemeClr val="tx1"/>
                </a:solidFill>
                <a:effectLst/>
                <a:latin typeface="+mn-lt"/>
                <a:ea typeface="+mn-ea"/>
                <a:cs typeface="+mn-cs"/>
              </a:rPr>
              <a:t>client</a:t>
            </a:r>
            <a:r>
              <a:rPr lang="sv-SE" sz="1200" kern="1200" dirty="0" smtClean="0">
                <a:solidFill>
                  <a:schemeClr val="tx1"/>
                </a:solidFill>
                <a:effectLst/>
                <a:latin typeface="+mn-lt"/>
                <a:ea typeface="+mn-ea"/>
                <a:cs typeface="+mn-cs"/>
              </a:rPr>
              <a:t> by the transfer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executable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code</a:t>
            </a:r>
            <a:r>
              <a:rPr lang="sv-SE" sz="1200" kern="1200" dirty="0" smtClean="0">
                <a:solidFill>
                  <a:schemeClr val="tx1"/>
                </a:solidFill>
                <a:effectLst/>
                <a:latin typeface="+mn-lt"/>
                <a:ea typeface="+mn-ea"/>
                <a:cs typeface="+mn-cs"/>
              </a:rPr>
              <a:t>. Examples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may</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include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compiled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components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such</a:t>
            </a:r>
            <a:r>
              <a:rPr lang="sv-SE" sz="1200" kern="1200" dirty="0" smtClean="0">
                <a:solidFill>
                  <a:schemeClr val="tx1"/>
                </a:solidFill>
                <a:effectLst/>
                <a:latin typeface="+mn-lt"/>
                <a:ea typeface="+mn-ea"/>
                <a:cs typeface="+mn-cs"/>
              </a:rPr>
              <a:t> as </a:t>
            </a:r>
            <a:r>
              <a:rPr lang="sv-SE" sz="1200" kern="1200" dirty="0" smtClean="0">
                <a:solidFill>
                  <a:schemeClr val="tx1"/>
                </a:solidFill>
                <a:effectLst/>
                <a:latin typeface="+mn-lt"/>
                <a:ea typeface="+mn-ea"/>
                <a:cs typeface="+mn-cs"/>
                <a:hlinkClick r:id="rId14" tooltip="Java applet"/>
              </a:rPr>
              <a:t>Java applets</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client-side</a:t>
            </a:r>
            <a:r>
              <a:rPr lang="sv-SE" sz="1200" kern="1200" dirty="0" smtClean="0">
                <a:solidFill>
                  <a:schemeClr val="tx1"/>
                </a:solidFill>
                <a:effectLst/>
                <a:latin typeface="+mn-lt"/>
                <a:ea typeface="+mn-ea"/>
                <a:cs typeface="+mn-cs"/>
              </a:rPr>
              <a:t> scripts </a:t>
            </a:r>
            <a:r>
              <a:rPr lang="sv-SE" sz="1200" kern="1200" dirty="0" err="1" smtClean="0">
                <a:solidFill>
                  <a:schemeClr val="tx1"/>
                </a:solidFill>
                <a:effectLst/>
                <a:latin typeface="+mn-lt"/>
                <a:ea typeface="+mn-ea"/>
                <a:cs typeface="+mn-cs"/>
              </a:rPr>
              <a:t>such</a:t>
            </a:r>
            <a:r>
              <a:rPr lang="sv-SE" sz="1200" kern="1200" dirty="0" smtClean="0">
                <a:solidFill>
                  <a:schemeClr val="tx1"/>
                </a:solidFill>
                <a:effectLst/>
                <a:latin typeface="+mn-lt"/>
                <a:ea typeface="+mn-ea"/>
                <a:cs typeface="+mn-cs"/>
              </a:rPr>
              <a:t> as </a:t>
            </a:r>
            <a:r>
              <a:rPr lang="sv-SE" sz="1200" kern="1200" dirty="0" smtClean="0">
                <a:solidFill>
                  <a:schemeClr val="tx1"/>
                </a:solidFill>
                <a:effectLst/>
                <a:latin typeface="+mn-lt"/>
                <a:ea typeface="+mn-ea"/>
                <a:cs typeface="+mn-cs"/>
                <a:hlinkClick r:id="rId15" tooltip="JavaScript"/>
              </a:rPr>
              <a:t>JavaScript</a:t>
            </a:r>
            <a:r>
              <a:rPr lang="sv-SE" sz="1200" kern="1200" dirty="0" smtClean="0">
                <a:solidFill>
                  <a:schemeClr val="tx1"/>
                </a:solidFill>
                <a:effectLst/>
                <a:latin typeface="+mn-lt"/>
                <a:ea typeface="+mn-ea"/>
                <a:cs typeface="+mn-cs"/>
              </a:rPr>
              <a:t>.</a:t>
            </a:r>
          </a:p>
          <a:p>
            <a:r>
              <a:rPr lang="sv-SE" sz="1200" kern="1200" dirty="0" smtClean="0">
                <a:solidFill>
                  <a:schemeClr val="tx1"/>
                </a:solidFill>
                <a:effectLst/>
                <a:latin typeface="+mn-lt"/>
                <a:ea typeface="+mn-ea"/>
                <a:cs typeface="+mn-cs"/>
                <a:hlinkClick r:id="rId16"/>
              </a:rPr>
              <a:t>Uniform interface</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The uniform interface </a:t>
            </a:r>
            <a:r>
              <a:rPr lang="sv-SE" sz="1200" kern="1200" dirty="0" err="1" smtClean="0">
                <a:solidFill>
                  <a:schemeClr val="tx1"/>
                </a:solidFill>
                <a:effectLst/>
                <a:latin typeface="+mn-lt"/>
                <a:ea typeface="+mn-ea"/>
                <a:cs typeface="+mn-cs"/>
              </a:rPr>
              <a:t>between</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clients</a:t>
            </a:r>
            <a:r>
              <a:rPr lang="sv-SE" sz="1200" kern="1200" dirty="0" smtClean="0">
                <a:solidFill>
                  <a:schemeClr val="tx1"/>
                </a:solidFill>
                <a:effectLst/>
                <a:latin typeface="+mn-lt"/>
                <a:ea typeface="+mn-ea"/>
                <a:cs typeface="+mn-cs"/>
              </a:rPr>
              <a:t> and servers, </a:t>
            </a:r>
            <a:r>
              <a:rPr lang="sv-SE" sz="1200" kern="1200" dirty="0" err="1" smtClean="0">
                <a:solidFill>
                  <a:schemeClr val="tx1"/>
                </a:solidFill>
                <a:effectLst/>
                <a:latin typeface="+mn-lt"/>
                <a:ea typeface="+mn-ea"/>
                <a:cs typeface="+mn-cs"/>
              </a:rPr>
              <a:t>discussed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below</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simplifies</a:t>
            </a:r>
            <a:r>
              <a:rPr lang="sv-SE" sz="1200" kern="1200" dirty="0" smtClean="0">
                <a:solidFill>
                  <a:schemeClr val="tx1"/>
                </a:solidFill>
                <a:effectLst/>
                <a:latin typeface="+mn-lt"/>
                <a:ea typeface="+mn-ea"/>
                <a:cs typeface="+mn-cs"/>
              </a:rPr>
              <a:t> and </a:t>
            </a:r>
            <a:r>
              <a:rPr lang="sv-SE" sz="1200" kern="1200" dirty="0" err="1" smtClean="0">
                <a:solidFill>
                  <a:schemeClr val="tx1"/>
                </a:solidFill>
                <a:effectLst/>
                <a:latin typeface="+mn-lt"/>
                <a:ea typeface="+mn-ea"/>
                <a:cs typeface="+mn-cs"/>
              </a:rPr>
              <a:t>decouples</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architecture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which</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enables</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each</a:t>
            </a:r>
            <a:r>
              <a:rPr lang="sv-SE" sz="1200" kern="1200" dirty="0" smtClean="0">
                <a:solidFill>
                  <a:schemeClr val="tx1"/>
                </a:solidFill>
                <a:effectLst/>
                <a:latin typeface="+mn-lt"/>
                <a:ea typeface="+mn-ea"/>
                <a:cs typeface="+mn-cs"/>
              </a:rPr>
              <a:t> part </a:t>
            </a:r>
            <a:r>
              <a:rPr lang="sv-SE" sz="1200" kern="1200" dirty="0" err="1" smtClean="0">
                <a:solidFill>
                  <a:schemeClr val="tx1"/>
                </a:solidFill>
                <a:effectLst/>
                <a:latin typeface="+mn-lt"/>
                <a:ea typeface="+mn-ea"/>
                <a:cs typeface="+mn-cs"/>
              </a:rPr>
              <a:t>to</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evolve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independently</a:t>
            </a:r>
            <a:r>
              <a:rPr lang="sv-SE" sz="1200" kern="1200" dirty="0" smtClean="0">
                <a:solidFill>
                  <a:schemeClr val="tx1"/>
                </a:solidFill>
                <a:effectLst/>
                <a:latin typeface="+mn-lt"/>
                <a:ea typeface="+mn-ea"/>
                <a:cs typeface="+mn-cs"/>
              </a:rPr>
              <a:t>. The </a:t>
            </a:r>
            <a:r>
              <a:rPr lang="sv-SE" sz="1200" kern="1200" dirty="0" err="1" smtClean="0">
                <a:solidFill>
                  <a:schemeClr val="tx1"/>
                </a:solidFill>
                <a:effectLst/>
                <a:latin typeface="+mn-lt"/>
                <a:ea typeface="+mn-ea"/>
                <a:cs typeface="+mn-cs"/>
              </a:rPr>
              <a:t>four</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guiding</a:t>
            </a:r>
            <a:r>
              <a:rPr lang="sv-SE" sz="1200" kern="1200" dirty="0" smtClean="0">
                <a:solidFill>
                  <a:schemeClr val="tx1"/>
                </a:solidFill>
                <a:effectLst/>
                <a:latin typeface="+mn-lt"/>
                <a:ea typeface="+mn-ea"/>
                <a:cs typeface="+mn-cs"/>
              </a:rPr>
              <a:t> principles </a:t>
            </a:r>
            <a:r>
              <a:rPr lang="sv-SE" sz="1200" kern="1200" dirty="0" err="1" smtClean="0">
                <a:solidFill>
                  <a:schemeClr val="tx1"/>
                </a:solidFill>
                <a:effectLst/>
                <a:latin typeface="+mn-lt"/>
                <a:ea typeface="+mn-ea"/>
                <a:cs typeface="+mn-cs"/>
              </a:rPr>
              <a:t>of</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this</a:t>
            </a:r>
            <a:r>
              <a:rPr lang="sv-SE" sz="1200" kern="1200" dirty="0" smtClean="0">
                <a:solidFill>
                  <a:schemeClr val="tx1"/>
                </a:solidFill>
                <a:effectLst/>
                <a:latin typeface="+mn-lt"/>
                <a:ea typeface="+mn-ea"/>
                <a:cs typeface="+mn-cs"/>
              </a:rPr>
              <a:t> interface </a:t>
            </a:r>
            <a:r>
              <a:rPr lang="sv-SE" sz="1200" kern="1200" dirty="0" err="1" smtClean="0">
                <a:solidFill>
                  <a:schemeClr val="tx1"/>
                </a:solidFill>
                <a:effectLst/>
                <a:latin typeface="+mn-lt"/>
                <a:ea typeface="+mn-ea"/>
                <a:cs typeface="+mn-cs"/>
              </a:rPr>
              <a:t>are</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detailed</a:t>
            </a:r>
            <a:r>
              <a:rPr lang="sv-SE" sz="1200" kern="1200" dirty="0" smtClean="0">
                <a:solidFill>
                  <a:schemeClr val="tx1"/>
                </a:solidFill>
                <a:effectLst/>
                <a:latin typeface="+mn-lt"/>
                <a:ea typeface="+mn-ea"/>
                <a:cs typeface="+mn-cs"/>
              </a:rPr>
              <a:t> </a:t>
            </a:r>
            <a:r>
              <a:rPr lang="sv-SE" sz="1200" kern="1200" dirty="0" err="1" smtClean="0">
                <a:solidFill>
                  <a:schemeClr val="tx1"/>
                </a:solidFill>
                <a:effectLst/>
                <a:latin typeface="+mn-lt"/>
                <a:ea typeface="+mn-ea"/>
                <a:cs typeface="+mn-cs"/>
              </a:rPr>
              <a:t>below</a:t>
            </a:r>
            <a:r>
              <a:rPr lang="sv-SE" sz="1200" kern="1200" dirty="0" smtClean="0">
                <a:solidFill>
                  <a:schemeClr val="tx1"/>
                </a:solidFill>
                <a:effectLst/>
                <a:latin typeface="+mn-lt"/>
                <a:ea typeface="+mn-ea"/>
                <a:cs typeface="+mn-cs"/>
              </a:rPr>
              <a:t>.</a:t>
            </a:r>
          </a:p>
          <a:p>
            <a:endParaRPr lang="sv-SE" dirty="0"/>
          </a:p>
        </p:txBody>
      </p:sp>
      <p:sp>
        <p:nvSpPr>
          <p:cNvPr id="4" name="Platshållare för bildnummer 3"/>
          <p:cNvSpPr>
            <a:spLocks noGrp="1"/>
          </p:cNvSpPr>
          <p:nvPr>
            <p:ph type="sldNum" sz="quarter" idx="10"/>
          </p:nvPr>
        </p:nvSpPr>
        <p:spPr/>
        <p:txBody>
          <a:bodyPr/>
          <a:lstStyle/>
          <a:p>
            <a:fld id="{804DBFC3-EE07-47EF-AB77-1E23449B51DA}" type="slidenum">
              <a:rPr lang="en-US" smtClean="0"/>
              <a:t>4</a:t>
            </a:fld>
            <a:endParaRPr lang="en-US"/>
          </a:p>
        </p:txBody>
      </p:sp>
    </p:spTree>
    <p:extLst>
      <p:ext uri="{BB962C8B-B14F-4D97-AF65-F5344CB8AC3E}">
        <p14:creationId xmlns:p14="http://schemas.microsoft.com/office/powerpoint/2010/main" val="573013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b="1" dirty="0" smtClean="0"/>
              <a:t>Identification of resources</a:t>
            </a:r>
          </a:p>
          <a:p>
            <a:r>
              <a:rPr lang="en-US" dirty="0" smtClean="0"/>
              <a:t>Individual resources are identified in requests, for example using </a:t>
            </a:r>
            <a:r>
              <a:rPr lang="en-US" dirty="0" smtClean="0">
                <a:hlinkClick r:id="rId3" action="ppaction://hlinkfile" tooltip="Uniform Resource Identifier"/>
              </a:rPr>
              <a:t>URIs</a:t>
            </a:r>
            <a:r>
              <a:rPr lang="en-US" dirty="0" smtClean="0"/>
              <a:t> in web-based REST systems. The resources themselves are conceptually separate from the representations that are returned to the client. For example, the server does not send its database, but rather, perhaps, some </a:t>
            </a:r>
            <a:r>
              <a:rPr lang="en-US" dirty="0" smtClean="0">
                <a:hlinkClick r:id="rId4" action="ppaction://hlinkfile" tooltip="HTML"/>
              </a:rPr>
              <a:t>HTML</a:t>
            </a:r>
            <a:r>
              <a:rPr lang="en-US" dirty="0" smtClean="0"/>
              <a:t>, </a:t>
            </a:r>
            <a:r>
              <a:rPr lang="en-US" dirty="0" smtClean="0">
                <a:hlinkClick r:id="rId5" action="ppaction://hlinkfile" tooltip="XML"/>
              </a:rPr>
              <a:t>XML</a:t>
            </a:r>
            <a:r>
              <a:rPr lang="en-US" dirty="0" smtClean="0"/>
              <a:t> or </a:t>
            </a:r>
            <a:r>
              <a:rPr lang="en-US" dirty="0" smtClean="0">
                <a:hlinkClick r:id="rId6" action="ppaction://hlinkfile" tooltip="JSON"/>
              </a:rPr>
              <a:t>JSON</a:t>
            </a:r>
            <a:r>
              <a:rPr lang="en-US" dirty="0" smtClean="0"/>
              <a:t> that represents some database records expressed, for instance, in Finnish and encoded in </a:t>
            </a:r>
            <a:r>
              <a:rPr lang="en-US" dirty="0" smtClean="0">
                <a:hlinkClick r:id="rId7" action="ppaction://hlinkfile" tooltip="UTF-8"/>
              </a:rPr>
              <a:t>UTF-8</a:t>
            </a:r>
            <a:r>
              <a:rPr lang="en-US" dirty="0" smtClean="0"/>
              <a:t>, depending on the details of the request and the server implementation.</a:t>
            </a:r>
          </a:p>
          <a:p>
            <a:endParaRPr lang="en-US" dirty="0" smtClean="0"/>
          </a:p>
          <a:p>
            <a:r>
              <a:rPr lang="en-US" b="1" dirty="0" smtClean="0"/>
              <a:t>Manipulation of resources through these representations</a:t>
            </a:r>
            <a:endParaRPr lang="en-US" dirty="0" smtClean="0"/>
          </a:p>
          <a:p>
            <a:r>
              <a:rPr lang="en-US" dirty="0" smtClean="0"/>
              <a:t>When a client holds a representation of a resource, including any </a:t>
            </a:r>
            <a:r>
              <a:rPr lang="en-US" dirty="0" smtClean="0">
                <a:hlinkClick r:id="rId8" action="ppaction://hlinkfile" tooltip="Metadata"/>
              </a:rPr>
              <a:t>metadata</a:t>
            </a:r>
            <a:r>
              <a:rPr lang="en-US" dirty="0" smtClean="0"/>
              <a:t> attached, it has enough information to modify or delete the resource on the server, provided it has permission to do so.</a:t>
            </a:r>
          </a:p>
          <a:p>
            <a:endParaRPr lang="en-US" dirty="0" smtClean="0"/>
          </a:p>
          <a:p>
            <a:r>
              <a:rPr lang="en-US" b="1" dirty="0" smtClean="0"/>
              <a:t>Self-descriptive messages</a:t>
            </a:r>
            <a:endParaRPr lang="en-US" dirty="0" smtClean="0"/>
          </a:p>
          <a:p>
            <a:r>
              <a:rPr lang="en-US" dirty="0" smtClean="0"/>
              <a:t>Each message includes enough information to describe how to process the message. For example, which parser to invoke may be specified by an </a:t>
            </a:r>
            <a:r>
              <a:rPr lang="en-US" dirty="0" smtClean="0">
                <a:hlinkClick r:id="rId9" action="ppaction://hlinkfile" tooltip="Internet media type"/>
              </a:rPr>
              <a:t>Internet media type</a:t>
            </a:r>
            <a:r>
              <a:rPr lang="en-US" dirty="0" smtClean="0"/>
              <a:t> (previously known as a </a:t>
            </a:r>
            <a:r>
              <a:rPr lang="en-US" dirty="0" smtClean="0">
                <a:hlinkClick r:id="rId10" action="ppaction://hlinkfile" tooltip="MIME"/>
              </a:rPr>
              <a:t>MIME</a:t>
            </a:r>
            <a:r>
              <a:rPr lang="en-US" dirty="0" smtClean="0"/>
              <a:t> type). Responses also explicitly indicate their </a:t>
            </a:r>
            <a:r>
              <a:rPr lang="en-US" dirty="0" err="1" smtClean="0"/>
              <a:t>cacheability</a:t>
            </a:r>
            <a:r>
              <a:rPr lang="en-US" dirty="0" smtClean="0"/>
              <a:t>.</a:t>
            </a:r>
            <a:endParaRPr lang="en-US" baseline="30000" dirty="0" smtClean="0"/>
          </a:p>
          <a:p>
            <a:endParaRPr lang="en-US" baseline="30000" dirty="0" smtClean="0">
              <a:hlinkClick r:id="rId11" action="ppaction://hlinkfile" tooltip="HATEOAS"/>
            </a:endParaRPr>
          </a:p>
          <a:p>
            <a:r>
              <a:rPr lang="en-US" dirty="0" smtClean="0">
                <a:hlinkClick r:id="rId11" action="ppaction://hlinkfile" tooltip="HATEOAS"/>
              </a:rPr>
              <a:t>Hypermedia as the engine of application state</a:t>
            </a:r>
            <a:endParaRPr lang="en-US" dirty="0" smtClean="0"/>
          </a:p>
          <a:p>
            <a:r>
              <a:rPr lang="en-US" dirty="0" smtClean="0"/>
              <a:t>Clients make state transitions only through actions that are dynamically identified within hypermedia by the server (e.g. by </a:t>
            </a:r>
            <a:r>
              <a:rPr lang="en-US" dirty="0" smtClean="0">
                <a:hlinkClick r:id="rId12" action="ppaction://hlinkfile" tooltip="Hyperlink"/>
              </a:rPr>
              <a:t>hyperlinks</a:t>
            </a:r>
            <a:r>
              <a:rPr lang="en-US" dirty="0" smtClean="0"/>
              <a:t> within </a:t>
            </a:r>
            <a:r>
              <a:rPr lang="en-US" dirty="0" smtClean="0">
                <a:hlinkClick r:id="rId13" action="ppaction://hlinkfile" tooltip="Hypertext"/>
              </a:rPr>
              <a:t>hypertext</a:t>
            </a:r>
            <a:r>
              <a:rPr lang="en-US" dirty="0" smtClean="0"/>
              <a:t>). Except for simple fixed entry points to the application, a client does not assume that any particular actions will be available for any particular resources beyond those described in representations previously received from the server.</a:t>
            </a:r>
            <a:endParaRPr lang="sv-SE" dirty="0"/>
          </a:p>
        </p:txBody>
      </p:sp>
      <p:sp>
        <p:nvSpPr>
          <p:cNvPr id="4" name="Platshållare för bildnummer 3"/>
          <p:cNvSpPr>
            <a:spLocks noGrp="1"/>
          </p:cNvSpPr>
          <p:nvPr>
            <p:ph type="sldNum" sz="quarter" idx="10"/>
          </p:nvPr>
        </p:nvSpPr>
        <p:spPr/>
        <p:txBody>
          <a:bodyPr/>
          <a:lstStyle/>
          <a:p>
            <a:fld id="{804DBFC3-EE07-47EF-AB77-1E23449B51DA}" type="slidenum">
              <a:rPr lang="en-US" smtClean="0"/>
              <a:t>6</a:t>
            </a:fld>
            <a:endParaRPr lang="en-US"/>
          </a:p>
        </p:txBody>
      </p:sp>
    </p:spTree>
    <p:extLst>
      <p:ext uri="{BB962C8B-B14F-4D97-AF65-F5344CB8AC3E}">
        <p14:creationId xmlns:p14="http://schemas.microsoft.com/office/powerpoint/2010/main" val="573013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developed</a:t>
            </a:r>
            <a:r>
              <a:rPr lang="sv-SE" dirty="0" smtClean="0"/>
              <a:t> by Leonard Richardson</a:t>
            </a:r>
            <a:endParaRPr lang="sv-SE" dirty="0"/>
          </a:p>
        </p:txBody>
      </p:sp>
      <p:sp>
        <p:nvSpPr>
          <p:cNvPr id="4" name="Platshållare för bildnummer 3"/>
          <p:cNvSpPr>
            <a:spLocks noGrp="1"/>
          </p:cNvSpPr>
          <p:nvPr>
            <p:ph type="sldNum" sz="quarter" idx="10"/>
          </p:nvPr>
        </p:nvSpPr>
        <p:spPr/>
        <p:txBody>
          <a:bodyPr/>
          <a:lstStyle/>
          <a:p>
            <a:fld id="{804DBFC3-EE07-47EF-AB77-1E23449B51DA}" type="slidenum">
              <a:rPr lang="en-US" smtClean="0"/>
              <a:t>10</a:t>
            </a:fld>
            <a:endParaRPr lang="en-US"/>
          </a:p>
        </p:txBody>
      </p:sp>
    </p:spTree>
    <p:extLst>
      <p:ext uri="{BB962C8B-B14F-4D97-AF65-F5344CB8AC3E}">
        <p14:creationId xmlns:p14="http://schemas.microsoft.com/office/powerpoint/2010/main" val="210529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smtClean="0"/>
              <a:t>Not a whole lot</a:t>
            </a:r>
            <a:endParaRPr lang="en-US" dirty="0"/>
          </a:p>
        </p:txBody>
      </p:sp>
      <p:sp>
        <p:nvSpPr>
          <p:cNvPr id="4" name="Slide Number Placeholder 3"/>
          <p:cNvSpPr>
            <a:spLocks noGrp="1"/>
          </p:cNvSpPr>
          <p:nvPr>
            <p:ph type="sldNum" sz="quarter" idx="10"/>
          </p:nvPr>
        </p:nvSpPr>
        <p:spPr/>
        <p:txBody>
          <a:bodyPr/>
          <a:lstStyle/>
          <a:p>
            <a:fld id="{804DBFC3-EE07-47EF-AB77-1E23449B51D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82512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358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57550"/>
            <a:ext cx="6400800" cy="131445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8BF80DE9-EA44-40DC-819C-0956A0E2453C}"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504425475"/>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309147830"/>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88145774"/>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urple">
    <p:bg>
      <p:bgPr>
        <a:solidFill>
          <a:srgbClr val="4E91CE"/>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384673" y="1172376"/>
            <a:ext cx="8423524" cy="685572"/>
          </a:xfrm>
        </p:spPr>
        <p:txBody>
          <a:bodyPr anchor="b">
            <a:noAutofit/>
          </a:bodyPr>
          <a:lstStyle>
            <a:lvl1pPr marL="0" indent="0">
              <a:lnSpc>
                <a:spcPts val="5176"/>
              </a:lnSpc>
              <a:buNone/>
              <a:defRPr lang="en-US" sz="5000" i="0" kern="1200" spc="-75"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Title</a:t>
            </a:r>
          </a:p>
        </p:txBody>
      </p:sp>
      <p:sp>
        <p:nvSpPr>
          <p:cNvPr id="4" name="Text Placeholder 8"/>
          <p:cNvSpPr>
            <a:spLocks noGrp="1"/>
          </p:cNvSpPr>
          <p:nvPr>
            <p:ph type="body" sz="quarter" idx="11" hasCustomPrompt="1"/>
          </p:nvPr>
        </p:nvSpPr>
        <p:spPr>
          <a:xfrm>
            <a:off x="384673" y="1933296"/>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Name</a:t>
            </a:r>
            <a:endParaRPr lang="en-US" dirty="0"/>
          </a:p>
        </p:txBody>
      </p:sp>
      <p:sp>
        <p:nvSpPr>
          <p:cNvPr id="5" name="Text Placeholder 8"/>
          <p:cNvSpPr>
            <a:spLocks noGrp="1"/>
          </p:cNvSpPr>
          <p:nvPr>
            <p:ph type="body" sz="quarter" idx="12" hasCustomPrompt="1"/>
          </p:nvPr>
        </p:nvSpPr>
        <p:spPr>
          <a:xfrm>
            <a:off x="386379" y="2303491"/>
            <a:ext cx="5636696" cy="332399"/>
          </a:xfrm>
        </p:spPr>
        <p:txBody>
          <a:bodyPr/>
          <a:lstStyle>
            <a:lvl1pPr marL="0" indent="0">
              <a:buNone/>
              <a:defRPr lang="en-US" sz="2400" kern="1200" spc="-75"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Company</a:t>
            </a:r>
            <a:endParaRPr lang="en-US" dirty="0"/>
          </a:p>
        </p:txBody>
      </p:sp>
    </p:spTree>
    <p:extLst>
      <p:ext uri="{BB962C8B-B14F-4D97-AF65-F5344CB8AC3E}">
        <p14:creationId xmlns:p14="http://schemas.microsoft.com/office/powerpoint/2010/main" val="1975426953"/>
      </p:ext>
    </p:extLst>
  </p:cSld>
  <p:clrMapOvr>
    <a:masterClrMapping/>
  </p:clrMapOvr>
  <p:transition spd="slow">
    <p:pu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F80DE9-EA44-40DC-819C-0956A0E2453C}"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27220763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F80DE9-EA44-40DC-819C-0956A0E2453C}" type="datetimeFigureOut">
              <a:rPr lang="en-US" smtClean="0"/>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766811261"/>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F80DE9-EA44-40DC-819C-0956A0E2453C}"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2934025652"/>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F80DE9-EA44-40DC-819C-0956A0E2453C}" type="datetimeFigureOut">
              <a:rPr lang="en-US" smtClean="0"/>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907648586"/>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F80DE9-EA44-40DC-819C-0956A0E2453C}" type="datetimeFigureOut">
              <a:rPr lang="en-US" smtClean="0"/>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630058857"/>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F80DE9-EA44-40DC-819C-0956A0E2453C}" type="datetimeFigureOut">
              <a:rPr lang="en-US" smtClean="0"/>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3571355976"/>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80DE9-EA44-40DC-819C-0956A0E2453C}"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1639562671"/>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80DE9-EA44-40DC-819C-0956A0E2453C}" type="datetimeFigureOut">
              <a:rPr lang="en-US" smtClean="0"/>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97C3B6-E93D-4D3B-9539-DB443F7471AF}" type="slidenum">
              <a:rPr lang="en-US" smtClean="0"/>
              <a:t>‹#›</a:t>
            </a:fld>
            <a:endParaRPr lang="en-US"/>
          </a:p>
        </p:txBody>
      </p:sp>
    </p:spTree>
    <p:extLst>
      <p:ext uri="{BB962C8B-B14F-4D97-AF65-F5344CB8AC3E}">
        <p14:creationId xmlns:p14="http://schemas.microsoft.com/office/powerpoint/2010/main" val="4057332504"/>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85000"/>
                <a:lumOff val="15000"/>
              </a:schemeClr>
            </a:gs>
            <a:gs pos="40000">
              <a:schemeClr val="bg1">
                <a:lumMod val="75000"/>
                <a:lumOff val="25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latin typeface="Segoe UI" pitchFamily="34" charset="0"/>
                <a:ea typeface="Segoe UI" pitchFamily="34" charset="0"/>
                <a:cs typeface="Segoe UI" pitchFamily="34" charset="0"/>
              </a:defRPr>
            </a:lvl1pPr>
          </a:lstStyle>
          <a:p>
            <a:fld id="{8BF80DE9-EA44-40DC-819C-0956A0E2453C}" type="datetimeFigureOut">
              <a:rPr lang="en-US" smtClean="0"/>
              <a:pPr/>
              <a:t>5/23/2012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latin typeface="Segoe UI" pitchFamily="34" charset="0"/>
                <a:ea typeface="Segoe UI" pitchFamily="34" charset="0"/>
                <a:cs typeface="Segoe UI" pitchFamily="34" charset="0"/>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latin typeface="Segoe UI" pitchFamily="34" charset="0"/>
                <a:ea typeface="Segoe UI" pitchFamily="34" charset="0"/>
                <a:cs typeface="Segoe UI" pitchFamily="34" charset="0"/>
              </a:defRPr>
            </a:lvl1pPr>
          </a:lstStyle>
          <a:p>
            <a:fld id="{B297C3B6-E93D-4D3B-9539-DB443F7471AF}" type="slidenum">
              <a:rPr lang="en-US" smtClean="0"/>
              <a:pPr/>
              <a:t>‹#›</a:t>
            </a:fld>
            <a:endParaRPr lang="en-US"/>
          </a:p>
        </p:txBody>
      </p:sp>
      <p:pic>
        <p:nvPicPr>
          <p:cNvPr id="1026" name="Picture 2" descr="C:\Users\Chris\Desktop\logo_cmyk_vit_big.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604126" y="4178488"/>
            <a:ext cx="1311274" cy="755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935352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push/>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Segoe UI" pitchFamily="34" charset="0"/>
          <a:ea typeface="Segoe UI" pitchFamily="34" charset="0"/>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REST-</a:t>
            </a:r>
            <a:r>
              <a:rPr lang="en-US" dirty="0" err="1" smtClean="0"/>
              <a:t>baserade</a:t>
            </a:r>
            <a:r>
              <a:rPr lang="en-US" dirty="0" smtClean="0"/>
              <a:t> </a:t>
            </a:r>
            <a:r>
              <a:rPr lang="en-US" dirty="0" err="1" smtClean="0"/>
              <a:t>tjänster</a:t>
            </a:r>
            <a:r>
              <a:rPr lang="en-US" dirty="0" smtClean="0"/>
              <a:t> med </a:t>
            </a:r>
            <a:r>
              <a:rPr lang="en-US" strike="sngStrike" dirty="0" smtClean="0"/>
              <a:t>WCF</a:t>
            </a:r>
            <a:r>
              <a:rPr lang="en-US" dirty="0" smtClean="0"/>
              <a:t> ASP.NET Web API</a:t>
            </a:r>
            <a:endParaRPr lang="en-US" dirty="0"/>
          </a:p>
        </p:txBody>
      </p:sp>
      <p:sp>
        <p:nvSpPr>
          <p:cNvPr id="3" name="Text Placeholder 2"/>
          <p:cNvSpPr>
            <a:spLocks noGrp="1"/>
          </p:cNvSpPr>
          <p:nvPr>
            <p:ph type="body" sz="quarter" idx="11"/>
          </p:nvPr>
        </p:nvSpPr>
        <p:spPr>
          <a:xfrm>
            <a:off x="384673" y="2250156"/>
            <a:ext cx="5636696" cy="332399"/>
          </a:xfrm>
        </p:spPr>
        <p:txBody>
          <a:bodyPr>
            <a:normAutofit fontScale="77500" lnSpcReduction="20000"/>
          </a:bodyPr>
          <a:lstStyle/>
          <a:p>
            <a:r>
              <a:rPr lang="sv-SE" dirty="0"/>
              <a:t>Robert Folkesson</a:t>
            </a:r>
            <a:endParaRPr lang="en-US" dirty="0"/>
          </a:p>
        </p:txBody>
      </p:sp>
      <p:sp>
        <p:nvSpPr>
          <p:cNvPr id="4" name="Text Placeholder 3"/>
          <p:cNvSpPr>
            <a:spLocks noGrp="1"/>
          </p:cNvSpPr>
          <p:nvPr>
            <p:ph type="body" sz="quarter" idx="12"/>
          </p:nvPr>
        </p:nvSpPr>
        <p:spPr>
          <a:xfrm>
            <a:off x="386379" y="2620351"/>
            <a:ext cx="5636696" cy="332399"/>
          </a:xfrm>
        </p:spPr>
        <p:txBody>
          <a:bodyPr>
            <a:normAutofit fontScale="77500" lnSpcReduction="20000"/>
          </a:bodyPr>
          <a:lstStyle/>
          <a:p>
            <a:r>
              <a:rPr lang="en-US" dirty="0" smtClean="0"/>
              <a:t>Active Solution</a:t>
            </a:r>
            <a:endParaRPr lang="en-US" dirty="0"/>
          </a:p>
        </p:txBody>
      </p:sp>
    </p:spTree>
    <p:extLst>
      <p:ext uri="{BB962C8B-B14F-4D97-AF65-F5344CB8AC3E}">
        <p14:creationId xmlns:p14="http://schemas.microsoft.com/office/powerpoint/2010/main" val="1602453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latin typeface="Segoe UI Light" pitchFamily="34" charset="0"/>
              </a:rPr>
              <a:t>Richardsons </a:t>
            </a:r>
            <a:r>
              <a:rPr lang="sv-SE" dirty="0" err="1" smtClean="0">
                <a:latin typeface="Segoe UI Light" pitchFamily="34" charset="0"/>
              </a:rPr>
              <a:t>maturity</a:t>
            </a:r>
            <a:r>
              <a:rPr lang="sv-SE" dirty="0" smtClean="0">
                <a:latin typeface="Segoe UI Light" pitchFamily="34" charset="0"/>
              </a:rPr>
              <a:t> </a:t>
            </a:r>
            <a:r>
              <a:rPr lang="sv-SE" dirty="0" err="1" smtClean="0">
                <a:latin typeface="Segoe UI Light" pitchFamily="34" charset="0"/>
              </a:rPr>
              <a:t>model</a:t>
            </a:r>
            <a:endParaRPr lang="sv-SE" dirty="0">
              <a:latin typeface="Segoe UI Light" pitchFamily="34" charset="0"/>
            </a:endParaRPr>
          </a:p>
        </p:txBody>
      </p:sp>
      <p:sp>
        <p:nvSpPr>
          <p:cNvPr id="6" name="Rektangel 5"/>
          <p:cNvSpPr/>
          <p:nvPr/>
        </p:nvSpPr>
        <p:spPr>
          <a:xfrm>
            <a:off x="1124683" y="4331482"/>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0: The </a:t>
            </a:r>
            <a:r>
              <a:rPr lang="sv-SE" sz="1500" dirty="0" err="1"/>
              <a:t>swamp</a:t>
            </a:r>
            <a:r>
              <a:rPr lang="sv-SE" sz="1500" dirty="0"/>
              <a:t> </a:t>
            </a:r>
            <a:r>
              <a:rPr lang="sv-SE" sz="1500" dirty="0" err="1"/>
              <a:t>of</a:t>
            </a:r>
            <a:r>
              <a:rPr lang="sv-SE" sz="1500" dirty="0"/>
              <a:t> POX</a:t>
            </a:r>
          </a:p>
        </p:txBody>
      </p:sp>
      <p:sp>
        <p:nvSpPr>
          <p:cNvPr id="7" name="Rektangel 6"/>
          <p:cNvSpPr/>
          <p:nvPr/>
        </p:nvSpPr>
        <p:spPr>
          <a:xfrm>
            <a:off x="1124684" y="3601798"/>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1: Resources </a:t>
            </a:r>
          </a:p>
        </p:txBody>
      </p:sp>
      <p:sp>
        <p:nvSpPr>
          <p:cNvPr id="8" name="Rektangel 7"/>
          <p:cNvSpPr/>
          <p:nvPr/>
        </p:nvSpPr>
        <p:spPr>
          <a:xfrm>
            <a:off x="1124683" y="2884110"/>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2: HTPP Verbs </a:t>
            </a:r>
          </a:p>
        </p:txBody>
      </p:sp>
      <p:sp>
        <p:nvSpPr>
          <p:cNvPr id="9" name="Rektangel 8"/>
          <p:cNvSpPr/>
          <p:nvPr/>
        </p:nvSpPr>
        <p:spPr>
          <a:xfrm>
            <a:off x="1124686" y="2169042"/>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3: Hypermedia Controls</a:t>
            </a:r>
          </a:p>
        </p:txBody>
      </p:sp>
      <p:sp>
        <p:nvSpPr>
          <p:cNvPr id="10" name="Ned 9"/>
          <p:cNvSpPr/>
          <p:nvPr/>
        </p:nvSpPr>
        <p:spPr>
          <a:xfrm rot="10800000">
            <a:off x="5639383" y="2169041"/>
            <a:ext cx="825565" cy="2619638"/>
          </a:xfrm>
          <a:prstGeom prst="downArrow">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endParaRPr lang="sv-SE">
              <a:solidFill>
                <a:schemeClr val="dk1"/>
              </a:solidFill>
            </a:endParaRPr>
          </a:p>
        </p:txBody>
      </p:sp>
      <p:sp>
        <p:nvSpPr>
          <p:cNvPr id="11" name="Ellips 10"/>
          <p:cNvSpPr/>
          <p:nvPr/>
        </p:nvSpPr>
        <p:spPr>
          <a:xfrm>
            <a:off x="5453927" y="1523114"/>
            <a:ext cx="1196475" cy="318977"/>
          </a:xfrm>
          <a:prstGeom prst="ellipse">
            <a:avLst/>
          </a:prstGeom>
          <a:noFill/>
          <a:ln w="104775">
            <a:solidFill>
              <a:schemeClr val="tx2"/>
            </a:solidFill>
          </a:ln>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endParaRPr lang="sv-SE">
              <a:solidFill>
                <a:schemeClr val="dk1"/>
              </a:solidFill>
            </a:endParaRPr>
          </a:p>
        </p:txBody>
      </p:sp>
      <p:sp>
        <p:nvSpPr>
          <p:cNvPr id="12" name="textruta 11"/>
          <p:cNvSpPr txBox="1"/>
          <p:nvPr/>
        </p:nvSpPr>
        <p:spPr>
          <a:xfrm>
            <a:off x="3278340" y="1405604"/>
            <a:ext cx="1714944" cy="392415"/>
          </a:xfrm>
          <a:prstGeom prst="rect">
            <a:avLst/>
          </a:prstGeom>
          <a:noFill/>
        </p:spPr>
        <p:txBody>
          <a:bodyPr wrap="square" lIns="68589" tIns="34295" rIns="68589" bIns="34295" rtlCol="0">
            <a:spAutoFit/>
          </a:bodyPr>
          <a:lstStyle/>
          <a:p>
            <a:pPr algn="r"/>
            <a:r>
              <a:rPr lang="sv-SE" sz="2100" b="1" dirty="0" err="1"/>
              <a:t>Glory</a:t>
            </a:r>
            <a:r>
              <a:rPr lang="sv-SE" sz="2100" b="1" dirty="0"/>
              <a:t> </a:t>
            </a:r>
            <a:r>
              <a:rPr lang="sv-SE" sz="2100" b="1" dirty="0" err="1"/>
              <a:t>of</a:t>
            </a:r>
            <a:r>
              <a:rPr lang="sv-SE" sz="2100" b="1" dirty="0"/>
              <a:t> REST</a:t>
            </a:r>
          </a:p>
        </p:txBody>
      </p:sp>
    </p:spTree>
    <p:extLst>
      <p:ext uri="{BB962C8B-B14F-4D97-AF65-F5344CB8AC3E}">
        <p14:creationId xmlns:p14="http://schemas.microsoft.com/office/powerpoint/2010/main" val="17034664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sv-SE" dirty="0" smtClean="0">
                <a:latin typeface="Segoe UI Light" pitchFamily="34" charset="0"/>
              </a:rPr>
              <a:t>REST on Microsoft – </a:t>
            </a:r>
            <a:r>
              <a:rPr lang="sv-SE" dirty="0" err="1" smtClean="0">
                <a:latin typeface="Segoe UI Light" pitchFamily="34" charset="0"/>
              </a:rPr>
              <a:t>some</a:t>
            </a:r>
            <a:r>
              <a:rPr lang="sv-SE" dirty="0" smtClean="0">
                <a:latin typeface="Segoe UI Light" pitchFamily="34" charset="0"/>
              </a:rPr>
              <a:t> </a:t>
            </a:r>
            <a:r>
              <a:rPr lang="sv-SE" dirty="0" err="1" smtClean="0">
                <a:latin typeface="Segoe UI Light" pitchFamily="34" charset="0"/>
              </a:rPr>
              <a:t>history</a:t>
            </a:r>
            <a:endParaRPr lang="en-US" dirty="0">
              <a:latin typeface="Segoe UI Light" pitchFamily="34" charset="0"/>
            </a:endParaRPr>
          </a:p>
        </p:txBody>
      </p:sp>
      <p:sp>
        <p:nvSpPr>
          <p:cNvPr id="3" name="Content Placeholder 2"/>
          <p:cNvSpPr>
            <a:spLocks noGrp="1"/>
          </p:cNvSpPr>
          <p:nvPr>
            <p:ph idx="1"/>
          </p:nvPr>
        </p:nvSpPr>
        <p:spPr/>
        <p:txBody>
          <a:bodyPr>
            <a:normAutofit lnSpcReduction="10000"/>
          </a:bodyPr>
          <a:lstStyle/>
          <a:p>
            <a:r>
              <a:rPr lang="sv-SE" dirty="0" smtClean="0"/>
              <a:t>WCF pre-3.5: </a:t>
            </a:r>
            <a:r>
              <a:rPr lang="sv-SE" dirty="0" err="1" smtClean="0"/>
              <a:t>painful</a:t>
            </a:r>
            <a:r>
              <a:rPr lang="sv-SE" dirty="0" smtClean="0"/>
              <a:t>…</a:t>
            </a:r>
          </a:p>
          <a:p>
            <a:r>
              <a:rPr lang="sv-SE" dirty="0" smtClean="0"/>
              <a:t>WCF 3.5</a:t>
            </a:r>
            <a:r>
              <a:rPr lang="sv-SE" dirty="0"/>
              <a:t>: </a:t>
            </a:r>
            <a:r>
              <a:rPr lang="sv-SE" dirty="0" err="1" smtClean="0"/>
              <a:t>WebHttpBinding</a:t>
            </a:r>
            <a:r>
              <a:rPr lang="sv-SE" dirty="0" smtClean="0"/>
              <a:t>. </a:t>
            </a:r>
          </a:p>
          <a:p>
            <a:r>
              <a:rPr lang="sv-SE" dirty="0" smtClean="0"/>
              <a:t>WCF REST Starter Kit (no </a:t>
            </a:r>
            <a:r>
              <a:rPr lang="sv-SE" dirty="0" err="1" smtClean="0"/>
              <a:t>longer</a:t>
            </a:r>
            <a:r>
              <a:rPr lang="sv-SE" dirty="0" smtClean="0"/>
              <a:t> supported)</a:t>
            </a:r>
          </a:p>
          <a:p>
            <a:r>
              <a:rPr lang="sv-SE" dirty="0" smtClean="0"/>
              <a:t>WCF Data Services (</a:t>
            </a:r>
            <a:r>
              <a:rPr lang="sv-SE" dirty="0" err="1" smtClean="0"/>
              <a:t>OData</a:t>
            </a:r>
            <a:r>
              <a:rPr lang="sv-SE" dirty="0" smtClean="0"/>
              <a:t>)</a:t>
            </a:r>
          </a:p>
          <a:p>
            <a:r>
              <a:rPr lang="sv-SE" dirty="0" smtClean="0"/>
              <a:t>WCF Web API - </a:t>
            </a:r>
            <a:r>
              <a:rPr lang="sv-SE" dirty="0" err="1" smtClean="0"/>
              <a:t>Preview</a:t>
            </a:r>
            <a:r>
              <a:rPr lang="sv-SE" dirty="0" smtClean="0"/>
              <a:t> 1 - 6</a:t>
            </a:r>
          </a:p>
        </p:txBody>
      </p:sp>
    </p:spTree>
    <p:extLst>
      <p:ext uri="{BB962C8B-B14F-4D97-AF65-F5344CB8AC3E}">
        <p14:creationId xmlns:p14="http://schemas.microsoft.com/office/powerpoint/2010/main" val="1434415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v-SE" strike="sngStrike" dirty="0" smtClean="0"/>
              <a:t>WCF</a:t>
            </a:r>
            <a:r>
              <a:rPr lang="sv-SE" dirty="0" smtClean="0"/>
              <a:t> ASP.NET Web API</a:t>
            </a:r>
            <a:endParaRPr lang="en-US" dirty="0"/>
          </a:p>
        </p:txBody>
      </p:sp>
    </p:spTree>
    <p:extLst>
      <p:ext uri="{BB962C8B-B14F-4D97-AF65-F5344CB8AC3E}">
        <p14:creationId xmlns:p14="http://schemas.microsoft.com/office/powerpoint/2010/main" val="3610040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sv-SE" dirty="0">
                <a:latin typeface="Segoe UI Light" pitchFamily="34" charset="0"/>
              </a:rPr>
              <a:t>http://www.asp.net/web-api</a:t>
            </a:r>
            <a:endParaRPr lang="en-US" dirty="0">
              <a:latin typeface="Segoe UI Light" pitchFamily="34" charset="0"/>
            </a:endParaRPr>
          </a:p>
        </p:txBody>
      </p:sp>
      <p:sp>
        <p:nvSpPr>
          <p:cNvPr id="3" name="Content Placeholder 2"/>
          <p:cNvSpPr>
            <a:spLocks noGrp="1"/>
          </p:cNvSpPr>
          <p:nvPr>
            <p:ph idx="1"/>
          </p:nvPr>
        </p:nvSpPr>
        <p:spPr/>
        <p:txBody>
          <a:bodyPr>
            <a:normAutofit/>
          </a:bodyPr>
          <a:lstStyle/>
          <a:p>
            <a:r>
              <a:rPr lang="sv-SE" sz="2800" dirty="0" err="1" smtClean="0"/>
              <a:t>Goal</a:t>
            </a:r>
            <a:r>
              <a:rPr lang="sv-SE" sz="2800" dirty="0" smtClean="0"/>
              <a:t>: </a:t>
            </a:r>
            <a:r>
              <a:rPr lang="sv-SE" sz="2800" dirty="0" err="1" smtClean="0"/>
              <a:t>One</a:t>
            </a:r>
            <a:r>
              <a:rPr lang="sv-SE" sz="2800" dirty="0" smtClean="0"/>
              <a:t> HTTP/ REST / Hypermedia API </a:t>
            </a:r>
            <a:r>
              <a:rPr lang="sv-SE" sz="2800" dirty="0" err="1" smtClean="0"/>
              <a:t>Fx</a:t>
            </a:r>
            <a:endParaRPr lang="sv-SE" sz="2800" dirty="0" smtClean="0"/>
          </a:p>
          <a:p>
            <a:r>
              <a:rPr lang="sv-SE" sz="2800" dirty="0" err="1" smtClean="0"/>
              <a:t>Integrated</a:t>
            </a:r>
            <a:r>
              <a:rPr lang="sv-SE" sz="2800" dirty="0" smtClean="0"/>
              <a:t> in ASP.NET: Best </a:t>
            </a:r>
            <a:r>
              <a:rPr lang="sv-SE" sz="2800" dirty="0" err="1" smtClean="0"/>
              <a:t>of</a:t>
            </a:r>
            <a:r>
              <a:rPr lang="sv-SE" sz="2800" dirty="0" smtClean="0"/>
              <a:t> </a:t>
            </a:r>
            <a:r>
              <a:rPr lang="sv-SE" sz="2800" dirty="0" err="1" smtClean="0"/>
              <a:t>both</a:t>
            </a:r>
            <a:r>
              <a:rPr lang="sv-SE" sz="2800" dirty="0" smtClean="0"/>
              <a:t> </a:t>
            </a:r>
            <a:r>
              <a:rPr lang="sv-SE" sz="2800" dirty="0" err="1" smtClean="0"/>
              <a:t>world</a:t>
            </a:r>
            <a:endParaRPr lang="sv-SE" sz="2800" dirty="0" smtClean="0"/>
          </a:p>
        </p:txBody>
      </p:sp>
    </p:spTree>
    <p:extLst>
      <p:ext uri="{BB962C8B-B14F-4D97-AF65-F5344CB8AC3E}">
        <p14:creationId xmlns:p14="http://schemas.microsoft.com/office/powerpoint/2010/main" val="1457917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latin typeface="Segoe UI Light" pitchFamily="34" charset="0"/>
              </a:rPr>
              <a:t>WCF to ASP.NET Web API</a:t>
            </a:r>
            <a:endParaRPr lang="sv-SE" dirty="0">
              <a:latin typeface="Segoe UI Light" pitchFamily="34" charset="0"/>
            </a:endParaRPr>
          </a:p>
        </p:txBody>
      </p:sp>
      <p:sp>
        <p:nvSpPr>
          <p:cNvPr id="3" name="Platshållare för innehåll 2"/>
          <p:cNvSpPr>
            <a:spLocks noGrp="1"/>
          </p:cNvSpPr>
          <p:nvPr>
            <p:ph idx="1"/>
          </p:nvPr>
        </p:nvSpPr>
        <p:spPr>
          <a:xfrm>
            <a:off x="533400" y="1276350"/>
            <a:ext cx="7391400" cy="3394472"/>
          </a:xfrm>
        </p:spPr>
        <p:txBody>
          <a:bodyPr>
            <a:normAutofit fontScale="62500" lnSpcReduction="20000"/>
          </a:bodyPr>
          <a:lstStyle/>
          <a:p>
            <a:pPr marL="0" indent="0">
              <a:buNone/>
            </a:pPr>
            <a:r>
              <a:rPr lang="sv-SE" u="sng" dirty="0"/>
              <a:t>WCF </a:t>
            </a:r>
            <a:r>
              <a:rPr lang="sv-SE" u="sng" dirty="0" smtClean="0"/>
              <a:t>Web API</a:t>
            </a:r>
            <a:r>
              <a:rPr lang="sv-SE" dirty="0" smtClean="0"/>
              <a:t>				</a:t>
            </a:r>
            <a:r>
              <a:rPr lang="sv-SE" u="sng" dirty="0" smtClean="0"/>
              <a:t>ASP.NET </a:t>
            </a:r>
            <a:r>
              <a:rPr lang="sv-SE" u="sng" dirty="0"/>
              <a:t>Web </a:t>
            </a:r>
            <a:r>
              <a:rPr lang="sv-SE" u="sng" dirty="0" smtClean="0"/>
              <a:t>API</a:t>
            </a:r>
          </a:p>
          <a:p>
            <a:pPr marL="0" indent="0">
              <a:buNone/>
            </a:pPr>
            <a:endParaRPr lang="sv-SE" dirty="0"/>
          </a:p>
          <a:p>
            <a:pPr marL="0" indent="0">
              <a:buNone/>
            </a:pPr>
            <a:r>
              <a:rPr lang="it-IT" dirty="0" smtClean="0"/>
              <a:t>Service			=&gt;		Web </a:t>
            </a:r>
            <a:r>
              <a:rPr lang="it-IT" dirty="0"/>
              <a:t>API controller</a:t>
            </a:r>
          </a:p>
          <a:p>
            <a:pPr marL="0" indent="0">
              <a:buNone/>
            </a:pPr>
            <a:r>
              <a:rPr lang="sv-SE" dirty="0" smtClean="0"/>
              <a:t>Operation		=&gt;		Action</a:t>
            </a:r>
            <a:endParaRPr lang="sv-SE" dirty="0"/>
          </a:p>
          <a:p>
            <a:pPr marL="0" indent="0">
              <a:buNone/>
            </a:pPr>
            <a:r>
              <a:rPr lang="sv-SE" dirty="0"/>
              <a:t>Service </a:t>
            </a:r>
            <a:r>
              <a:rPr lang="sv-SE" dirty="0" err="1"/>
              <a:t>contract</a:t>
            </a:r>
            <a:r>
              <a:rPr lang="sv-SE" dirty="0"/>
              <a:t> </a:t>
            </a:r>
            <a:r>
              <a:rPr lang="sv-SE" dirty="0" smtClean="0"/>
              <a:t>	=&gt;		n/a</a:t>
            </a:r>
            <a:endParaRPr lang="sv-SE" dirty="0"/>
          </a:p>
          <a:p>
            <a:pPr marL="0" indent="0">
              <a:buNone/>
            </a:pPr>
            <a:r>
              <a:rPr lang="sv-SE" dirty="0" smtClean="0"/>
              <a:t>Endpoint		=&gt;		n/a</a:t>
            </a:r>
            <a:endParaRPr lang="sv-SE" dirty="0"/>
          </a:p>
          <a:p>
            <a:pPr marL="0" indent="0">
              <a:buNone/>
            </a:pPr>
            <a:r>
              <a:rPr lang="fr-FR" dirty="0"/>
              <a:t>URI </a:t>
            </a:r>
            <a:r>
              <a:rPr lang="fr-FR" dirty="0" smtClean="0"/>
              <a:t>templates		=&gt;		ASP.NET </a:t>
            </a:r>
            <a:r>
              <a:rPr lang="fr-FR" dirty="0"/>
              <a:t>Routing</a:t>
            </a:r>
          </a:p>
          <a:p>
            <a:pPr marL="0" indent="0">
              <a:buNone/>
            </a:pPr>
            <a:r>
              <a:rPr lang="sv-SE" dirty="0" err="1"/>
              <a:t>Message</a:t>
            </a:r>
            <a:r>
              <a:rPr lang="sv-SE" dirty="0"/>
              <a:t> </a:t>
            </a:r>
            <a:r>
              <a:rPr lang="sv-SE" dirty="0" smtClean="0"/>
              <a:t>handlers	=&gt;		Same</a:t>
            </a:r>
            <a:endParaRPr lang="sv-SE" dirty="0"/>
          </a:p>
          <a:p>
            <a:pPr marL="0" indent="0">
              <a:buNone/>
            </a:pPr>
            <a:r>
              <a:rPr lang="sv-SE" dirty="0" smtClean="0"/>
              <a:t>Formatters		=&gt;		Same</a:t>
            </a:r>
            <a:endParaRPr lang="sv-SE" dirty="0"/>
          </a:p>
          <a:p>
            <a:pPr marL="0" indent="0">
              <a:buNone/>
            </a:pPr>
            <a:r>
              <a:rPr lang="sv-SE" dirty="0"/>
              <a:t>Operation </a:t>
            </a:r>
            <a:r>
              <a:rPr lang="sv-SE" dirty="0" smtClean="0"/>
              <a:t>handlers	=&gt;		Filters</a:t>
            </a:r>
            <a:r>
              <a:rPr lang="sv-SE" dirty="0"/>
              <a:t>, </a:t>
            </a:r>
            <a:r>
              <a:rPr lang="sv-SE" dirty="0" err="1"/>
              <a:t>model</a:t>
            </a:r>
            <a:r>
              <a:rPr lang="sv-SE" dirty="0"/>
              <a:t> </a:t>
            </a:r>
            <a:r>
              <a:rPr lang="sv-SE" dirty="0" err="1"/>
              <a:t>binders</a:t>
            </a:r>
            <a:endParaRPr lang="sv-SE" dirty="0"/>
          </a:p>
        </p:txBody>
      </p:sp>
    </p:spTree>
    <p:extLst>
      <p:ext uri="{BB962C8B-B14F-4D97-AF65-F5344CB8AC3E}">
        <p14:creationId xmlns:p14="http://schemas.microsoft.com/office/powerpoint/2010/main" val="2648796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171950"/>
            <a:ext cx="7696200" cy="497681"/>
          </a:xfrm>
        </p:spPr>
        <p:txBody>
          <a:bodyPr>
            <a:normAutofit fontScale="90000"/>
          </a:bodyPr>
          <a:lstStyle/>
          <a:p>
            <a:r>
              <a:rPr lang="sv-SE" dirty="0" smtClean="0"/>
              <a:t>DEMO – </a:t>
            </a:r>
            <a:r>
              <a:rPr lang="sv-SE" dirty="0" err="1" smtClean="0"/>
              <a:t>File</a:t>
            </a:r>
            <a:r>
              <a:rPr lang="sv-SE" dirty="0" smtClean="0"/>
              <a:t> new</a:t>
            </a:r>
            <a:endParaRPr lang="en-US" dirty="0"/>
          </a:p>
        </p:txBody>
      </p:sp>
      <p:pic>
        <p:nvPicPr>
          <p:cNvPr id="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50868"/>
          <a:stretch/>
        </p:blipFill>
        <p:spPr bwMode="auto">
          <a:xfrm>
            <a:off x="304800" y="57150"/>
            <a:ext cx="8482012" cy="3994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369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Segoe UI Light" pitchFamily="34" charset="0"/>
              </a:rPr>
              <a:t>Media </a:t>
            </a:r>
            <a:r>
              <a:rPr lang="sv-SE" dirty="0" err="1" smtClean="0">
                <a:latin typeface="Segoe UI Light" pitchFamily="34" charset="0"/>
              </a:rPr>
              <a:t>types</a:t>
            </a:r>
            <a:r>
              <a:rPr lang="sv-SE" dirty="0">
                <a:latin typeface="Segoe UI Light" pitchFamily="34" charset="0"/>
              </a:rPr>
              <a:t> &amp; Media Formatters </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8673" y="1505475"/>
            <a:ext cx="7338545" cy="152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8672" y="3041705"/>
            <a:ext cx="7338545" cy="99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309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latin typeface="Segoe UI Light" pitchFamily="34" charset="0"/>
              </a:rPr>
              <a:t>Media </a:t>
            </a:r>
            <a:r>
              <a:rPr lang="sv-SE" dirty="0" err="1" smtClean="0">
                <a:latin typeface="Segoe UI Light" pitchFamily="34" charset="0"/>
              </a:rPr>
              <a:t>types</a:t>
            </a:r>
            <a:r>
              <a:rPr lang="sv-SE" dirty="0">
                <a:latin typeface="Segoe UI Light" pitchFamily="34" charset="0"/>
              </a:rPr>
              <a:t> &amp; Media Formatters </a:t>
            </a:r>
          </a:p>
        </p:txBody>
      </p:sp>
      <p:sp>
        <p:nvSpPr>
          <p:cNvPr id="6" name="Content Placeholder 2"/>
          <p:cNvSpPr>
            <a:spLocks noGrp="1"/>
          </p:cNvSpPr>
          <p:nvPr>
            <p:ph idx="1"/>
          </p:nvPr>
        </p:nvSpPr>
        <p:spPr>
          <a:xfrm>
            <a:off x="457200" y="1200151"/>
            <a:ext cx="8229600" cy="3394472"/>
          </a:xfrm>
        </p:spPr>
        <p:txBody>
          <a:bodyPr>
            <a:normAutofit/>
          </a:bodyPr>
          <a:lstStyle/>
          <a:p>
            <a:r>
              <a:rPr lang="sv-SE" sz="2800" dirty="0" err="1" smtClean="0"/>
              <a:t>Built</a:t>
            </a:r>
            <a:r>
              <a:rPr lang="sv-SE" sz="2800" dirty="0" smtClean="0"/>
              <a:t> in support for: </a:t>
            </a:r>
          </a:p>
          <a:p>
            <a:pPr lvl="1"/>
            <a:r>
              <a:rPr lang="sv-SE" sz="2400" dirty="0" smtClean="0"/>
              <a:t>XML</a:t>
            </a:r>
          </a:p>
          <a:p>
            <a:pPr lvl="1"/>
            <a:r>
              <a:rPr lang="sv-SE" sz="2400" dirty="0" smtClean="0"/>
              <a:t>JSON</a:t>
            </a:r>
          </a:p>
          <a:p>
            <a:pPr lvl="1"/>
            <a:r>
              <a:rPr lang="sv-SE" sz="2400" dirty="0"/>
              <a:t>form-</a:t>
            </a:r>
            <a:r>
              <a:rPr lang="sv-SE" sz="2400" dirty="0" err="1"/>
              <a:t>urlencoded</a:t>
            </a:r>
            <a:r>
              <a:rPr lang="sv-SE" sz="2400" dirty="0"/>
              <a:t> </a:t>
            </a:r>
            <a:r>
              <a:rPr lang="sv-SE" sz="2400" dirty="0" smtClean="0"/>
              <a:t>data</a:t>
            </a:r>
          </a:p>
          <a:p>
            <a:r>
              <a:rPr lang="sv-SE" sz="2800" dirty="0" err="1" smtClean="0"/>
              <a:t>Can</a:t>
            </a:r>
            <a:r>
              <a:rPr lang="sv-SE" sz="2800" dirty="0" smtClean="0"/>
              <a:t> be </a:t>
            </a:r>
            <a:r>
              <a:rPr lang="sv-SE" sz="2800" dirty="0" err="1" smtClean="0"/>
              <a:t>extended</a:t>
            </a:r>
            <a:r>
              <a:rPr lang="sv-SE" sz="2800" dirty="0" smtClean="0"/>
              <a:t> </a:t>
            </a:r>
            <a:r>
              <a:rPr lang="sv-SE" sz="2800" dirty="0" err="1" smtClean="0"/>
              <a:t>with</a:t>
            </a:r>
            <a:r>
              <a:rPr lang="sv-SE" sz="2800" dirty="0" smtClean="0"/>
              <a:t> </a:t>
            </a:r>
            <a:r>
              <a:rPr lang="sv-SE" sz="2800" dirty="0" err="1" smtClean="0"/>
              <a:t>custom</a:t>
            </a:r>
            <a:r>
              <a:rPr lang="sv-SE" sz="2800" dirty="0" smtClean="0"/>
              <a:t> </a:t>
            </a:r>
            <a:r>
              <a:rPr lang="sv-SE" sz="2800" dirty="0"/>
              <a:t>Media </a:t>
            </a:r>
            <a:r>
              <a:rPr lang="sv-SE" sz="2800" dirty="0" smtClean="0"/>
              <a:t>Formatters</a:t>
            </a:r>
            <a:endParaRPr lang="sv-SE" sz="2400" dirty="0"/>
          </a:p>
          <a:p>
            <a:pPr lvl="1"/>
            <a:endParaRPr lang="sv-SE" sz="2400" dirty="0" smtClean="0"/>
          </a:p>
        </p:txBody>
      </p:sp>
    </p:spTree>
    <p:extLst>
      <p:ext uri="{BB962C8B-B14F-4D97-AF65-F5344CB8AC3E}">
        <p14:creationId xmlns:p14="http://schemas.microsoft.com/office/powerpoint/2010/main" val="59699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4095752"/>
            <a:ext cx="7696200" cy="497681"/>
          </a:xfrm>
        </p:spPr>
        <p:txBody>
          <a:bodyPr>
            <a:normAutofit fontScale="90000"/>
          </a:bodyPr>
          <a:lstStyle/>
          <a:p>
            <a:r>
              <a:rPr lang="sv-SE" dirty="0" smtClean="0"/>
              <a:t>DEMO – Media </a:t>
            </a:r>
            <a:r>
              <a:rPr lang="sv-SE" dirty="0" err="1" smtClean="0"/>
              <a:t>Type</a:t>
            </a:r>
            <a:r>
              <a:rPr lang="sv-SE" dirty="0" smtClean="0"/>
              <a:t> </a:t>
            </a:r>
            <a:r>
              <a:rPr lang="sv-SE" dirty="0" err="1" smtClean="0"/>
              <a:t>formatter</a:t>
            </a:r>
            <a:endParaRPr lang="en-US" dirty="0"/>
          </a:p>
        </p:txBody>
      </p:sp>
    </p:spTree>
    <p:extLst>
      <p:ext uri="{BB962C8B-B14F-4D97-AF65-F5344CB8AC3E}">
        <p14:creationId xmlns:p14="http://schemas.microsoft.com/office/powerpoint/2010/main" val="671643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en-US" dirty="0" smtClean="0">
                <a:latin typeface="Segoe UI Light" pitchFamily="34" charset="0"/>
              </a:rPr>
              <a:t>Parameter </a:t>
            </a:r>
            <a:r>
              <a:rPr lang="en-US" dirty="0">
                <a:latin typeface="Segoe UI Light" pitchFamily="34" charset="0"/>
              </a:rPr>
              <a:t>Binding</a:t>
            </a:r>
            <a:endParaRPr lang="sv-SE" dirty="0">
              <a:latin typeface="Segoe UI Light" pitchFamily="34" charset="0"/>
            </a:endParaRPr>
          </a:p>
        </p:txBody>
      </p:sp>
      <p:sp>
        <p:nvSpPr>
          <p:cNvPr id="3" name="Platshållare för innehåll 2"/>
          <p:cNvSpPr>
            <a:spLocks noGrp="1"/>
          </p:cNvSpPr>
          <p:nvPr>
            <p:ph idx="1"/>
          </p:nvPr>
        </p:nvSpPr>
        <p:spPr/>
        <p:txBody>
          <a:bodyPr>
            <a:normAutofit/>
          </a:bodyPr>
          <a:lstStyle/>
          <a:p>
            <a:pPr marL="514350" indent="-514350">
              <a:buAutoNum type="arabicPeriod"/>
            </a:pPr>
            <a:r>
              <a:rPr lang="sv-SE" dirty="0" smtClean="0"/>
              <a:t>From </a:t>
            </a:r>
            <a:r>
              <a:rPr lang="sv-SE" dirty="0" err="1" smtClean="0"/>
              <a:t>querystring</a:t>
            </a:r>
            <a:r>
              <a:rPr lang="sv-SE" dirty="0" smtClean="0"/>
              <a:t>: </a:t>
            </a:r>
            <a:r>
              <a:rPr lang="sv-SE" dirty="0" err="1" smtClean="0"/>
              <a:t>using</a:t>
            </a:r>
            <a:r>
              <a:rPr lang="sv-SE" dirty="0" smtClean="0"/>
              <a:t> </a:t>
            </a:r>
            <a:r>
              <a:rPr lang="sv-SE" dirty="0" err="1" smtClean="0"/>
              <a:t>Model</a:t>
            </a:r>
            <a:r>
              <a:rPr lang="sv-SE" dirty="0" smtClean="0"/>
              <a:t> </a:t>
            </a:r>
            <a:r>
              <a:rPr lang="sv-SE" dirty="0" err="1" smtClean="0"/>
              <a:t>binding</a:t>
            </a:r>
            <a:endParaRPr lang="sv-SE" dirty="0" smtClean="0"/>
          </a:p>
          <a:p>
            <a:pPr marL="514350" indent="-514350">
              <a:buAutoNum type="arabicPeriod"/>
            </a:pPr>
            <a:r>
              <a:rPr lang="sv-SE" dirty="0" smtClean="0"/>
              <a:t>From </a:t>
            </a:r>
            <a:r>
              <a:rPr lang="sv-SE" dirty="0" err="1" smtClean="0"/>
              <a:t>body</a:t>
            </a:r>
            <a:r>
              <a:rPr lang="sv-SE" dirty="0" smtClean="0"/>
              <a:t>: </a:t>
            </a:r>
            <a:r>
              <a:rPr lang="sv-SE" dirty="0" err="1" smtClean="0"/>
              <a:t>using</a:t>
            </a:r>
            <a:r>
              <a:rPr lang="sv-SE" dirty="0" smtClean="0"/>
              <a:t> Formatters</a:t>
            </a:r>
            <a:endParaRPr lang="sv-SE" dirty="0"/>
          </a:p>
          <a:p>
            <a:endParaRPr lang="sv-SE" dirty="0"/>
          </a:p>
        </p:txBody>
      </p:sp>
    </p:spTree>
    <p:extLst>
      <p:ext uri="{BB962C8B-B14F-4D97-AF65-F5344CB8AC3E}">
        <p14:creationId xmlns:p14="http://schemas.microsoft.com/office/powerpoint/2010/main" val="352720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31472"/>
            <a:ext cx="7696200" cy="497681"/>
          </a:xfrm>
        </p:spPr>
        <p:txBody>
          <a:bodyPr>
            <a:normAutofit fontScale="90000"/>
          </a:bodyPr>
          <a:lstStyle/>
          <a:p>
            <a:r>
              <a:rPr lang="sv-SE" dirty="0" err="1" smtClean="0"/>
              <a:t>Who</a:t>
            </a:r>
            <a:r>
              <a:rPr lang="sv-SE" dirty="0" smtClean="0"/>
              <a:t> AM I?</a:t>
            </a:r>
            <a:endParaRPr lang="en-US" dirty="0"/>
          </a:p>
        </p:txBody>
      </p:sp>
    </p:spTree>
    <p:extLst>
      <p:ext uri="{BB962C8B-B14F-4D97-AF65-F5344CB8AC3E}">
        <p14:creationId xmlns:p14="http://schemas.microsoft.com/office/powerpoint/2010/main" val="951532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Segoe UI Light" pitchFamily="34" charset="0"/>
              </a:rPr>
              <a:t>Web API on </a:t>
            </a:r>
            <a:r>
              <a:rPr lang="sv-SE" dirty="0" err="1" smtClean="0">
                <a:latin typeface="Segoe UI Light" pitchFamily="34" charset="0"/>
              </a:rPr>
              <a:t>NuGet</a:t>
            </a:r>
            <a:endParaRPr lang="sv-SE" dirty="0">
              <a:latin typeface="Segoe UI Light" pitchFamily="34" charset="0"/>
            </a:endParaRPr>
          </a:p>
        </p:txBody>
      </p:sp>
      <p:sp>
        <p:nvSpPr>
          <p:cNvPr id="3" name="Platshållare för innehåll 2"/>
          <p:cNvSpPr>
            <a:spLocks noGrp="1"/>
          </p:cNvSpPr>
          <p:nvPr>
            <p:ph idx="1"/>
          </p:nvPr>
        </p:nvSpPr>
        <p:spPr/>
        <p:txBody>
          <a:bodyPr>
            <a:normAutofit fontScale="85000" lnSpcReduction="20000"/>
          </a:bodyPr>
          <a:lstStyle/>
          <a:p>
            <a:r>
              <a:rPr lang="sv-SE" dirty="0" smtClean="0"/>
              <a:t>Web </a:t>
            </a:r>
            <a:r>
              <a:rPr lang="sv-SE" dirty="0"/>
              <a:t>API </a:t>
            </a:r>
            <a:r>
              <a:rPr lang="sv-SE" dirty="0" err="1"/>
              <a:t>hosted</a:t>
            </a:r>
            <a:r>
              <a:rPr lang="sv-SE" dirty="0"/>
              <a:t> in ASP.NET: </a:t>
            </a:r>
            <a:endParaRPr lang="sv-SE" dirty="0" smtClean="0"/>
          </a:p>
          <a:p>
            <a:pPr lvl="1"/>
            <a:r>
              <a:rPr lang="sv-SE" dirty="0" err="1" smtClean="0"/>
              <a:t>AspNetWebApi</a:t>
            </a:r>
            <a:endParaRPr lang="sv-SE" dirty="0"/>
          </a:p>
          <a:p>
            <a:r>
              <a:rPr lang="sv-SE" dirty="0" smtClean="0"/>
              <a:t>Self-</a:t>
            </a:r>
            <a:r>
              <a:rPr lang="sv-SE" dirty="0" err="1" smtClean="0"/>
              <a:t>hosted</a:t>
            </a:r>
            <a:r>
              <a:rPr lang="sv-SE" dirty="0" smtClean="0"/>
              <a:t> </a:t>
            </a:r>
            <a:r>
              <a:rPr lang="sv-SE" dirty="0"/>
              <a:t>Web API: </a:t>
            </a:r>
            <a:endParaRPr lang="sv-SE" dirty="0" smtClean="0"/>
          </a:p>
          <a:p>
            <a:pPr lvl="1"/>
            <a:r>
              <a:rPr lang="sv-SE" dirty="0" err="1" smtClean="0"/>
              <a:t>AspNetWebApi.Selfhost</a:t>
            </a:r>
            <a:endParaRPr lang="sv-SE" dirty="0"/>
          </a:p>
          <a:p>
            <a:r>
              <a:rPr lang="sv-SE" dirty="0" err="1" smtClean="0"/>
              <a:t>HttpClient</a:t>
            </a:r>
            <a:r>
              <a:rPr lang="sv-SE" dirty="0" smtClean="0"/>
              <a:t> </a:t>
            </a:r>
            <a:r>
              <a:rPr lang="sv-SE" dirty="0" err="1"/>
              <a:t>including</a:t>
            </a:r>
            <a:r>
              <a:rPr lang="sv-SE" dirty="0"/>
              <a:t> XML and JSON formatters: </a:t>
            </a:r>
            <a:endParaRPr lang="sv-SE" dirty="0" smtClean="0"/>
          </a:p>
          <a:p>
            <a:pPr lvl="1"/>
            <a:r>
              <a:rPr lang="sv-SE" dirty="0" err="1" smtClean="0"/>
              <a:t>System.Net.Http.Formatting</a:t>
            </a:r>
            <a:endParaRPr lang="sv-SE" dirty="0"/>
          </a:p>
          <a:p>
            <a:r>
              <a:rPr lang="sv-SE" dirty="0" smtClean="0"/>
              <a:t> </a:t>
            </a:r>
            <a:r>
              <a:rPr lang="sv-SE" strike="sngStrike" dirty="0" err="1" smtClean="0"/>
              <a:t>JsonValue</a:t>
            </a:r>
            <a:r>
              <a:rPr lang="sv-SE" dirty="0" smtClean="0"/>
              <a:t> </a:t>
            </a:r>
            <a:r>
              <a:rPr lang="sv-SE" dirty="0"/>
              <a:t>for </a:t>
            </a:r>
            <a:r>
              <a:rPr lang="sv-SE" dirty="0" err="1"/>
              <a:t>navigating</a:t>
            </a:r>
            <a:r>
              <a:rPr lang="sv-SE" dirty="0"/>
              <a:t> and manipulating </a:t>
            </a:r>
            <a:r>
              <a:rPr lang="sv-SE" dirty="0" smtClean="0"/>
              <a:t>JSON:</a:t>
            </a:r>
          </a:p>
          <a:p>
            <a:pPr lvl="1"/>
            <a:r>
              <a:rPr lang="sv-SE" dirty="0" smtClean="0"/>
              <a:t> </a:t>
            </a:r>
            <a:r>
              <a:rPr lang="sv-SE" strike="sngStrike" dirty="0" err="1" smtClean="0"/>
              <a:t>System.Json</a:t>
            </a:r>
            <a:r>
              <a:rPr lang="sv-SE" dirty="0"/>
              <a:t> </a:t>
            </a:r>
            <a:r>
              <a:rPr lang="sv-SE" sz="3200" dirty="0" err="1"/>
              <a:t>Newtonsoft.Json</a:t>
            </a:r>
            <a:endParaRPr lang="sv-SE" sz="3200" strike="sngStrike" dirty="0"/>
          </a:p>
          <a:p>
            <a:endParaRPr lang="sv-SE" dirty="0"/>
          </a:p>
        </p:txBody>
      </p:sp>
    </p:spTree>
    <p:extLst>
      <p:ext uri="{BB962C8B-B14F-4D97-AF65-F5344CB8AC3E}">
        <p14:creationId xmlns:p14="http://schemas.microsoft.com/office/powerpoint/2010/main" val="2145679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ktangel 5"/>
          <p:cNvSpPr/>
          <p:nvPr/>
        </p:nvSpPr>
        <p:spPr>
          <a:xfrm>
            <a:off x="1371600" y="1276350"/>
            <a:ext cx="6400800" cy="2819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title"/>
          </p:nvPr>
        </p:nvSpPr>
        <p:spPr/>
        <p:txBody>
          <a:bodyPr/>
          <a:lstStyle/>
          <a:p>
            <a:r>
              <a:rPr lang="sv-SE" dirty="0" err="1">
                <a:latin typeface="Segoe UI Light" pitchFamily="34" charset="0"/>
              </a:rPr>
              <a:t>Node</a:t>
            </a:r>
            <a:r>
              <a:rPr lang="sv-SE" dirty="0">
                <a:latin typeface="Segoe UI Light" pitchFamily="34" charset="0"/>
              </a:rPr>
              <a:t>-style Web API?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46263" y="1576388"/>
            <a:ext cx="5754687" cy="21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ktangel 6"/>
          <p:cNvSpPr/>
          <p:nvPr/>
        </p:nvSpPr>
        <p:spPr>
          <a:xfrm>
            <a:off x="1295400" y="4248150"/>
            <a:ext cx="8305800" cy="646331"/>
          </a:xfrm>
          <a:prstGeom prst="rect">
            <a:avLst/>
          </a:prstGeom>
        </p:spPr>
        <p:txBody>
          <a:bodyPr wrap="square">
            <a:spAutoFit/>
          </a:bodyPr>
          <a:lstStyle/>
          <a:p>
            <a:r>
              <a:rPr lang="sv-SE" dirty="0"/>
              <a:t>http://</a:t>
            </a:r>
            <a:r>
              <a:rPr lang="sv-SE" dirty="0" smtClean="0"/>
              <a:t>blogs.msdn.com/b/youssefm/archive/2012/02/24/</a:t>
            </a:r>
            <a:br>
              <a:rPr lang="sv-SE" dirty="0" smtClean="0"/>
            </a:br>
            <a:r>
              <a:rPr lang="sv-SE" dirty="0" smtClean="0"/>
              <a:t>writing-a-lightweight-web-service-using-webapi-building-blocks.aspx</a:t>
            </a:r>
            <a:endParaRPr lang="sv-SE" dirty="0"/>
          </a:p>
        </p:txBody>
      </p:sp>
    </p:spTree>
    <p:extLst>
      <p:ext uri="{BB962C8B-B14F-4D97-AF65-F5344CB8AC3E}">
        <p14:creationId xmlns:p14="http://schemas.microsoft.com/office/powerpoint/2010/main" val="3525672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04800" y="4095752"/>
            <a:ext cx="7696200" cy="497681"/>
          </a:xfrm>
        </p:spPr>
        <p:txBody>
          <a:bodyPr>
            <a:normAutofit fontScale="90000"/>
          </a:bodyPr>
          <a:lstStyle/>
          <a:p>
            <a:r>
              <a:rPr lang="sv-SE" dirty="0" smtClean="0"/>
              <a:t>DEMO – SELF HOSTING</a:t>
            </a:r>
            <a:endParaRPr lang="en-US" dirty="0"/>
          </a:p>
        </p:txBody>
      </p:sp>
    </p:spTree>
    <p:extLst>
      <p:ext uri="{BB962C8B-B14F-4D97-AF65-F5344CB8AC3E}">
        <p14:creationId xmlns:p14="http://schemas.microsoft.com/office/powerpoint/2010/main" val="1769166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latin typeface="Segoe UI Light" pitchFamily="34" charset="0"/>
              </a:rPr>
              <a:t>Web API </a:t>
            </a:r>
            <a:r>
              <a:rPr lang="sv-SE" dirty="0" err="1" smtClean="0">
                <a:latin typeface="Segoe UI Light" pitchFamily="34" charset="0"/>
              </a:rPr>
              <a:t>can</a:t>
            </a:r>
            <a:r>
              <a:rPr lang="sv-SE" dirty="0" smtClean="0">
                <a:latin typeface="Segoe UI Light" pitchFamily="34" charset="0"/>
              </a:rPr>
              <a:t> be </a:t>
            </a:r>
            <a:r>
              <a:rPr lang="sv-SE" dirty="0" err="1" smtClean="0">
                <a:latin typeface="Segoe UI Light" pitchFamily="34" charset="0"/>
              </a:rPr>
              <a:t>used</a:t>
            </a:r>
            <a:r>
              <a:rPr lang="sv-SE" dirty="0" smtClean="0">
                <a:latin typeface="Segoe UI Light" pitchFamily="34" charset="0"/>
              </a:rPr>
              <a:t> for all </a:t>
            </a:r>
            <a:r>
              <a:rPr lang="sv-SE" dirty="0" err="1" smtClean="0">
                <a:latin typeface="Segoe UI Light" pitchFamily="34" charset="0"/>
              </a:rPr>
              <a:t>levels</a:t>
            </a:r>
            <a:endParaRPr lang="sv-SE" dirty="0">
              <a:latin typeface="Segoe UI Light" pitchFamily="34" charset="0"/>
            </a:endParaRPr>
          </a:p>
        </p:txBody>
      </p:sp>
      <p:sp>
        <p:nvSpPr>
          <p:cNvPr id="6" name="Rektangel 5"/>
          <p:cNvSpPr/>
          <p:nvPr/>
        </p:nvSpPr>
        <p:spPr>
          <a:xfrm>
            <a:off x="1124683" y="4331482"/>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0: The </a:t>
            </a:r>
            <a:r>
              <a:rPr lang="sv-SE" sz="1500" dirty="0" err="1"/>
              <a:t>swamp</a:t>
            </a:r>
            <a:r>
              <a:rPr lang="sv-SE" sz="1500" dirty="0"/>
              <a:t> </a:t>
            </a:r>
            <a:r>
              <a:rPr lang="sv-SE" sz="1500" dirty="0" err="1"/>
              <a:t>of</a:t>
            </a:r>
            <a:r>
              <a:rPr lang="sv-SE" sz="1500" dirty="0"/>
              <a:t> POX</a:t>
            </a:r>
          </a:p>
        </p:txBody>
      </p:sp>
      <p:sp>
        <p:nvSpPr>
          <p:cNvPr id="7" name="Rektangel 6"/>
          <p:cNvSpPr/>
          <p:nvPr/>
        </p:nvSpPr>
        <p:spPr>
          <a:xfrm>
            <a:off x="1124684" y="3601798"/>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1: Resources </a:t>
            </a:r>
          </a:p>
        </p:txBody>
      </p:sp>
      <p:sp>
        <p:nvSpPr>
          <p:cNvPr id="8" name="Rektangel 7"/>
          <p:cNvSpPr/>
          <p:nvPr/>
        </p:nvSpPr>
        <p:spPr>
          <a:xfrm>
            <a:off x="1124683" y="2884110"/>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2: HTPP Verbs </a:t>
            </a:r>
          </a:p>
        </p:txBody>
      </p:sp>
      <p:sp>
        <p:nvSpPr>
          <p:cNvPr id="9" name="Rektangel 8"/>
          <p:cNvSpPr/>
          <p:nvPr/>
        </p:nvSpPr>
        <p:spPr>
          <a:xfrm>
            <a:off x="1124686" y="2169042"/>
            <a:ext cx="3868601" cy="457199"/>
          </a:xfrm>
          <a:prstGeom prst="rect">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r>
              <a:rPr lang="sv-SE" sz="1500" dirty="0" err="1"/>
              <a:t>Level</a:t>
            </a:r>
            <a:r>
              <a:rPr lang="sv-SE" sz="1500" dirty="0"/>
              <a:t> 3: Hypermedia Controls</a:t>
            </a:r>
          </a:p>
        </p:txBody>
      </p:sp>
      <p:sp>
        <p:nvSpPr>
          <p:cNvPr id="10" name="Ned 9"/>
          <p:cNvSpPr/>
          <p:nvPr/>
        </p:nvSpPr>
        <p:spPr>
          <a:xfrm rot="10800000">
            <a:off x="5639383" y="2169041"/>
            <a:ext cx="825565" cy="2619638"/>
          </a:xfrm>
          <a:prstGeom prst="downArrow">
            <a:avLst/>
          </a:prstGeom>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endParaRPr lang="sv-SE">
              <a:solidFill>
                <a:schemeClr val="dk1"/>
              </a:solidFill>
            </a:endParaRPr>
          </a:p>
        </p:txBody>
      </p:sp>
      <p:sp>
        <p:nvSpPr>
          <p:cNvPr id="11" name="Ellips 10"/>
          <p:cNvSpPr/>
          <p:nvPr/>
        </p:nvSpPr>
        <p:spPr>
          <a:xfrm>
            <a:off x="5453927" y="1523114"/>
            <a:ext cx="1196475" cy="318977"/>
          </a:xfrm>
          <a:prstGeom prst="ellipse">
            <a:avLst/>
          </a:prstGeom>
          <a:noFill/>
          <a:ln w="104775">
            <a:solidFill>
              <a:schemeClr val="tx2"/>
            </a:solidFill>
          </a:ln>
          <a:effectLst>
            <a:outerShdw blurRad="50800" dist="38100" algn="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lIns="68589" tIns="34295" rIns="68589" bIns="34295" rtlCol="0" anchor="ctr"/>
          <a:lstStyle/>
          <a:p>
            <a:pPr algn="ctr"/>
            <a:endParaRPr lang="sv-SE">
              <a:solidFill>
                <a:schemeClr val="dk1"/>
              </a:solidFill>
            </a:endParaRPr>
          </a:p>
        </p:txBody>
      </p:sp>
      <p:sp>
        <p:nvSpPr>
          <p:cNvPr id="12" name="textruta 11"/>
          <p:cNvSpPr txBox="1"/>
          <p:nvPr/>
        </p:nvSpPr>
        <p:spPr>
          <a:xfrm>
            <a:off x="3278340" y="1405604"/>
            <a:ext cx="1714944" cy="392415"/>
          </a:xfrm>
          <a:prstGeom prst="rect">
            <a:avLst/>
          </a:prstGeom>
          <a:noFill/>
        </p:spPr>
        <p:txBody>
          <a:bodyPr wrap="square" lIns="68589" tIns="34295" rIns="68589" bIns="34295" rtlCol="0">
            <a:spAutoFit/>
          </a:bodyPr>
          <a:lstStyle/>
          <a:p>
            <a:pPr algn="r"/>
            <a:r>
              <a:rPr lang="sv-SE" sz="2100" b="1" dirty="0" err="1"/>
              <a:t>Glory</a:t>
            </a:r>
            <a:r>
              <a:rPr lang="sv-SE" sz="2100" b="1" dirty="0"/>
              <a:t> </a:t>
            </a:r>
            <a:r>
              <a:rPr lang="sv-SE" sz="2100" b="1" dirty="0" err="1"/>
              <a:t>of</a:t>
            </a:r>
            <a:r>
              <a:rPr lang="sv-SE" sz="2100" b="1" dirty="0"/>
              <a:t> REST</a:t>
            </a:r>
          </a:p>
        </p:txBody>
      </p:sp>
      <p:sp>
        <p:nvSpPr>
          <p:cNvPr id="2" name="textruta 1"/>
          <p:cNvSpPr txBox="1"/>
          <p:nvPr/>
        </p:nvSpPr>
        <p:spPr>
          <a:xfrm rot="16200000">
            <a:off x="-590025" y="2972325"/>
            <a:ext cx="2330253" cy="830997"/>
          </a:xfrm>
          <a:prstGeom prst="rect">
            <a:avLst/>
          </a:prstGeom>
          <a:noFill/>
        </p:spPr>
        <p:txBody>
          <a:bodyPr wrap="none" rtlCol="0">
            <a:spAutoFit/>
          </a:bodyPr>
          <a:lstStyle/>
          <a:p>
            <a:r>
              <a:rPr lang="sv-SE" sz="2400" dirty="0" smtClean="0"/>
              <a:t>ASP.NET Web API</a:t>
            </a:r>
          </a:p>
          <a:p>
            <a:endParaRPr lang="sv-SE" sz="2400" dirty="0"/>
          </a:p>
        </p:txBody>
      </p:sp>
      <p:sp>
        <p:nvSpPr>
          <p:cNvPr id="5" name="Vänster klammerparentes 4"/>
          <p:cNvSpPr/>
          <p:nvPr/>
        </p:nvSpPr>
        <p:spPr>
          <a:xfrm>
            <a:off x="627281" y="2169039"/>
            <a:ext cx="381000" cy="2619639"/>
          </a:xfrm>
          <a:prstGeom prst="leftBrace">
            <a:avLst/>
          </a:prstGeom>
          <a:noFill/>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solidFill>
                <a:schemeClr val="tx1">
                  <a:lumMod val="65000"/>
                </a:schemeClr>
              </a:solidFill>
            </a:endParaRPr>
          </a:p>
        </p:txBody>
      </p:sp>
    </p:spTree>
    <p:extLst>
      <p:ext uri="{BB962C8B-B14F-4D97-AF65-F5344CB8AC3E}">
        <p14:creationId xmlns:p14="http://schemas.microsoft.com/office/powerpoint/2010/main" val="1887571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latin typeface="Segoe UI Light" pitchFamily="34" charset="0"/>
              </a:rPr>
              <a:t>OAuth</a:t>
            </a:r>
            <a:r>
              <a:rPr lang="sv-SE" dirty="0" smtClean="0">
                <a:latin typeface="Segoe UI Light" pitchFamily="34" charset="0"/>
              </a:rPr>
              <a:t>/</a:t>
            </a:r>
            <a:r>
              <a:rPr lang="sv-SE" dirty="0" err="1" smtClean="0">
                <a:latin typeface="Segoe UI Light" pitchFamily="34" charset="0"/>
              </a:rPr>
              <a:t>Claims</a:t>
            </a:r>
            <a:r>
              <a:rPr lang="sv-SE" dirty="0" smtClean="0">
                <a:latin typeface="Segoe UI Light" pitchFamily="34" charset="0"/>
              </a:rPr>
              <a:t> </a:t>
            </a:r>
            <a:r>
              <a:rPr lang="sv-SE" dirty="0" err="1" smtClean="0">
                <a:latin typeface="Segoe UI Light" pitchFamily="34" charset="0"/>
              </a:rPr>
              <a:t>based</a:t>
            </a:r>
            <a:r>
              <a:rPr lang="sv-SE" dirty="0" smtClean="0">
                <a:latin typeface="Segoe UI Light" pitchFamily="34" charset="0"/>
              </a:rPr>
              <a:t> </a:t>
            </a:r>
            <a:r>
              <a:rPr lang="sv-SE" dirty="0" err="1" smtClean="0">
                <a:latin typeface="Segoe UI Light" pitchFamily="34" charset="0"/>
              </a:rPr>
              <a:t>security</a:t>
            </a:r>
            <a:endParaRPr lang="sv-SE" dirty="0">
              <a:latin typeface="Segoe UI Light" pitchFamily="34" charset="0"/>
            </a:endParaRPr>
          </a:p>
        </p:txBody>
      </p:sp>
      <p:pic>
        <p:nvPicPr>
          <p:cNvPr id="3" name="Picture 2" descr="http://zuahmed.files.wordpress.com/2012/05/clip_image00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81150"/>
            <a:ext cx="4079651" cy="1650437"/>
          </a:xfrm>
          <a:prstGeom prst="rect">
            <a:avLst/>
          </a:prstGeom>
          <a:noFill/>
          <a:extLst>
            <a:ext uri="{909E8E84-426E-40DD-AFC4-6F175D3DCCD1}">
              <a14:hiddenFill xmlns:a14="http://schemas.microsoft.com/office/drawing/2010/main">
                <a:solidFill>
                  <a:srgbClr val="FFFFFF"/>
                </a:solidFill>
              </a14:hiddenFill>
            </a:ext>
          </a:extLst>
        </p:spPr>
      </p:pic>
      <p:sp>
        <p:nvSpPr>
          <p:cNvPr id="31" name="Rektangel 30"/>
          <p:cNvSpPr/>
          <p:nvPr/>
        </p:nvSpPr>
        <p:spPr>
          <a:xfrm>
            <a:off x="2514600" y="3714750"/>
            <a:ext cx="3725700" cy="707886"/>
          </a:xfrm>
          <a:prstGeom prst="rect">
            <a:avLst/>
          </a:prstGeom>
        </p:spPr>
        <p:txBody>
          <a:bodyPr wrap="none">
            <a:spAutoFit/>
          </a:bodyPr>
          <a:lstStyle/>
          <a:p>
            <a:r>
              <a:rPr lang="en-US" sz="4000" dirty="0">
                <a:latin typeface="Segoe UI Light" pitchFamily="34" charset="0"/>
              </a:rPr>
              <a:t>http://zamd.net</a:t>
            </a:r>
            <a:r>
              <a:rPr lang="en-US" sz="4000" dirty="0" smtClean="0">
                <a:latin typeface="Segoe UI Light" pitchFamily="34" charset="0"/>
              </a:rPr>
              <a:t>/</a:t>
            </a:r>
            <a:endParaRPr lang="sv-SE" sz="4000" dirty="0"/>
          </a:p>
        </p:txBody>
      </p:sp>
    </p:spTree>
    <p:extLst>
      <p:ext uri="{BB962C8B-B14F-4D97-AF65-F5344CB8AC3E}">
        <p14:creationId xmlns:p14="http://schemas.microsoft.com/office/powerpoint/2010/main" val="34384920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latin typeface="Segoe UI Light" pitchFamily="34" charset="0"/>
              </a:rPr>
              <a:t>Open</a:t>
            </a:r>
            <a:r>
              <a:rPr lang="sv-SE" dirty="0" smtClean="0">
                <a:latin typeface="Segoe UI Light" pitchFamily="34" charset="0"/>
              </a:rPr>
              <a:t> Source: </a:t>
            </a:r>
            <a:r>
              <a:rPr lang="en-US" dirty="0">
                <a:latin typeface="Segoe UI Light" pitchFamily="34" charset="0"/>
              </a:rPr>
              <a:t>http://aspnetwebapi.codeplex.com</a:t>
            </a:r>
            <a:endParaRPr lang="sv-SE" dirty="0">
              <a:latin typeface="Segoe UI Light" pitchFamily="34" charset="0"/>
            </a:endParaRP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530"/>
          <a:stretch/>
        </p:blipFill>
        <p:spPr bwMode="auto">
          <a:xfrm>
            <a:off x="1457739" y="1300370"/>
            <a:ext cx="6102717" cy="36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9526503"/>
      </p:ext>
    </p:extLst>
  </p:cSld>
  <p:clrMapOvr>
    <a:masterClrMapping/>
  </p:clrMapOvr>
  <p:transition spd="slow">
    <p:pu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err="1" smtClean="0">
                <a:latin typeface="Segoe UI Light" pitchFamily="34" charset="0"/>
              </a:rPr>
              <a:t>Some</a:t>
            </a:r>
            <a:r>
              <a:rPr lang="sv-SE" dirty="0" smtClean="0">
                <a:latin typeface="Segoe UI Light" pitchFamily="34" charset="0"/>
              </a:rPr>
              <a:t> </a:t>
            </a:r>
            <a:r>
              <a:rPr lang="sv-SE" dirty="0" err="1" smtClean="0">
                <a:latin typeface="Segoe UI Light" pitchFamily="34" charset="0"/>
              </a:rPr>
              <a:t>good</a:t>
            </a:r>
            <a:r>
              <a:rPr lang="sv-SE" dirty="0" smtClean="0">
                <a:latin typeface="Segoe UI Light" pitchFamily="34" charset="0"/>
              </a:rPr>
              <a:t> </a:t>
            </a:r>
            <a:r>
              <a:rPr lang="sv-SE" dirty="0" err="1" smtClean="0">
                <a:latin typeface="Segoe UI Light" pitchFamily="34" charset="0"/>
              </a:rPr>
              <a:t>reading</a:t>
            </a:r>
            <a:endParaRPr lang="sv-SE" dirty="0">
              <a:latin typeface="Segoe UI Light"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8814"/>
          <a:stretch/>
        </p:blipFill>
        <p:spPr bwMode="auto">
          <a:xfrm>
            <a:off x="685800" y="1123949"/>
            <a:ext cx="7523922" cy="364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8915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3583"/>
            <a:ext cx="7772400" cy="1102519"/>
          </a:xfrm>
        </p:spPr>
        <p:txBody>
          <a:bodyPr>
            <a:normAutofit/>
          </a:bodyPr>
          <a:lstStyle/>
          <a:p>
            <a:r>
              <a:rPr lang="en-US" dirty="0" smtClean="0"/>
              <a:t>Thank you!</a:t>
            </a:r>
            <a:endParaRPr lang="en-US" dirty="0"/>
          </a:p>
        </p:txBody>
      </p:sp>
      <p:sp>
        <p:nvSpPr>
          <p:cNvPr id="4" name="Subtitle 3"/>
          <p:cNvSpPr>
            <a:spLocks noGrp="1"/>
          </p:cNvSpPr>
          <p:nvPr>
            <p:ph type="subTitle" idx="1"/>
          </p:nvPr>
        </p:nvSpPr>
        <p:spPr>
          <a:xfrm>
            <a:off x="1143000" y="3771900"/>
            <a:ext cx="6400800" cy="1314450"/>
          </a:xfrm>
        </p:spPr>
        <p:txBody>
          <a:bodyPr>
            <a:normAutofit lnSpcReduction="10000"/>
          </a:bodyPr>
          <a:lstStyle/>
          <a:p>
            <a:r>
              <a:rPr lang="sv-SE" dirty="0" smtClean="0"/>
              <a:t>Robert Folkesson    |    Active Solution</a:t>
            </a:r>
          </a:p>
          <a:p>
            <a:r>
              <a:rPr lang="sv-SE" dirty="0" smtClean="0"/>
              <a:t>robert.folkesson@activesolution.se |  @</a:t>
            </a:r>
            <a:r>
              <a:rPr lang="sv-SE" dirty="0" err="1" smtClean="0"/>
              <a:t>rfolkes</a:t>
            </a:r>
            <a:endParaRPr lang="sv-SE" dirty="0" smtClean="0"/>
          </a:p>
          <a:p>
            <a:r>
              <a:rPr lang="sv-SE" dirty="0" smtClean="0"/>
              <a:t>www.robertfolkesson.se </a:t>
            </a:r>
            <a:endParaRPr lang="en-US" dirty="0"/>
          </a:p>
        </p:txBody>
      </p:sp>
    </p:spTree>
    <p:extLst>
      <p:ext uri="{BB962C8B-B14F-4D97-AF65-F5344CB8AC3E}">
        <p14:creationId xmlns:p14="http://schemas.microsoft.com/office/powerpoint/2010/main" val="3110336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latin typeface="Segoe UI Light" pitchFamily="34" charset="0"/>
              </a:rPr>
              <a:t>REST?</a:t>
            </a:r>
            <a:endParaRPr lang="sv-SE" dirty="0">
              <a:latin typeface="Segoe UI Light" pitchFamily="34" charset="0"/>
            </a:endParaRPr>
          </a:p>
        </p:txBody>
      </p:sp>
      <p:sp>
        <p:nvSpPr>
          <p:cNvPr id="5" name="Platshållare för innehåll 4"/>
          <p:cNvSpPr>
            <a:spLocks noGrp="1"/>
          </p:cNvSpPr>
          <p:nvPr>
            <p:ph idx="1"/>
          </p:nvPr>
        </p:nvSpPr>
        <p:spPr>
          <a:xfrm>
            <a:off x="481130" y="1208125"/>
            <a:ext cx="8229600" cy="3394472"/>
          </a:xfrm>
        </p:spPr>
        <p:txBody>
          <a:bodyPr/>
          <a:lstStyle/>
          <a:p>
            <a:r>
              <a:rPr lang="sv-SE" dirty="0" smtClean="0"/>
              <a:t>Dissertation by Roy Fielding 2000</a:t>
            </a:r>
          </a:p>
          <a:p>
            <a:r>
              <a:rPr lang="en-US" dirty="0" smtClean="0"/>
              <a:t>“Architectural </a:t>
            </a:r>
            <a:r>
              <a:rPr lang="en-US" dirty="0"/>
              <a:t>Styles </a:t>
            </a:r>
            <a:r>
              <a:rPr lang="en-US" dirty="0" smtClean="0"/>
              <a:t>and </a:t>
            </a:r>
            <a:r>
              <a:rPr lang="en-US" dirty="0"/>
              <a:t>the Design of Network-based Software </a:t>
            </a:r>
            <a:r>
              <a:rPr lang="en-US" dirty="0" smtClean="0"/>
              <a:t>Architectures”</a:t>
            </a:r>
          </a:p>
          <a:p>
            <a:r>
              <a:rPr lang="en-US" dirty="0" err="1" smtClean="0"/>
              <a:t>ReST</a:t>
            </a:r>
            <a:r>
              <a:rPr lang="en-US" dirty="0" smtClean="0"/>
              <a:t> = Representational State Transfer</a:t>
            </a:r>
          </a:p>
        </p:txBody>
      </p:sp>
    </p:spTree>
    <p:extLst>
      <p:ext uri="{BB962C8B-B14F-4D97-AF65-F5344CB8AC3E}">
        <p14:creationId xmlns:p14="http://schemas.microsoft.com/office/powerpoint/2010/main" val="3005303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latin typeface="Segoe UI Light" pitchFamily="34" charset="0"/>
              </a:rPr>
              <a:t>Architectural</a:t>
            </a:r>
            <a:r>
              <a:rPr lang="sv-SE" dirty="0" smtClean="0">
                <a:latin typeface="Segoe UI Light" pitchFamily="34" charset="0"/>
              </a:rPr>
              <a:t> </a:t>
            </a:r>
            <a:r>
              <a:rPr lang="sv-SE" dirty="0" err="1" smtClean="0">
                <a:latin typeface="Segoe UI Light" pitchFamily="34" charset="0"/>
              </a:rPr>
              <a:t>constraints</a:t>
            </a:r>
            <a:endParaRPr lang="sv-SE" dirty="0">
              <a:latin typeface="Segoe UI Light" pitchFamily="34" charset="0"/>
            </a:endParaRPr>
          </a:p>
        </p:txBody>
      </p:sp>
      <p:sp>
        <p:nvSpPr>
          <p:cNvPr id="3" name="Platshållare för innehåll 2"/>
          <p:cNvSpPr>
            <a:spLocks noGrp="1"/>
          </p:cNvSpPr>
          <p:nvPr>
            <p:ph idx="1"/>
          </p:nvPr>
        </p:nvSpPr>
        <p:spPr/>
        <p:txBody>
          <a:bodyPr/>
          <a:lstStyle/>
          <a:p>
            <a:r>
              <a:rPr lang="sv-SE" dirty="0" err="1" smtClean="0"/>
              <a:t>Client</a:t>
            </a:r>
            <a:r>
              <a:rPr lang="sv-SE" dirty="0" smtClean="0"/>
              <a:t>–server</a:t>
            </a:r>
          </a:p>
          <a:p>
            <a:r>
              <a:rPr lang="sv-SE" dirty="0" smtClean="0"/>
              <a:t>Stateless</a:t>
            </a:r>
          </a:p>
          <a:p>
            <a:r>
              <a:rPr lang="sv-SE" dirty="0" err="1" smtClean="0"/>
              <a:t>Cacheable</a:t>
            </a:r>
            <a:endParaRPr lang="sv-SE" dirty="0" smtClean="0"/>
          </a:p>
          <a:p>
            <a:r>
              <a:rPr lang="sv-SE" dirty="0" err="1" smtClean="0"/>
              <a:t>Layered</a:t>
            </a:r>
            <a:r>
              <a:rPr lang="sv-SE" dirty="0" smtClean="0"/>
              <a:t> system</a:t>
            </a:r>
          </a:p>
          <a:p>
            <a:r>
              <a:rPr lang="sv-SE" dirty="0" smtClean="0"/>
              <a:t>Uniform Interface</a:t>
            </a:r>
            <a:endParaRPr lang="sv-SE" dirty="0"/>
          </a:p>
        </p:txBody>
      </p:sp>
    </p:spTree>
    <p:extLst>
      <p:ext uri="{BB962C8B-B14F-4D97-AF65-F5344CB8AC3E}">
        <p14:creationId xmlns:p14="http://schemas.microsoft.com/office/powerpoint/2010/main" val="150909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Scalability</a:t>
            </a:r>
            <a:endParaRPr lang="sv-SE" dirty="0"/>
          </a:p>
        </p:txBody>
      </p:sp>
      <p:pic>
        <p:nvPicPr>
          <p:cNvPr id="4" name="Picture 39" descr="xmlwebservice"/>
          <p:cNvPicPr>
            <a:picLocks noGrp="1" noChangeAspect="1" noChangeArrowheads="1"/>
          </p:cNvPicPr>
          <p:nvPr>
            <p:ph sz="half" idx="1"/>
          </p:nvPr>
        </p:nvPicPr>
        <p:blipFill>
          <a:blip r:embed="rId2" cstate="print">
            <a:clrChange>
              <a:clrFrom>
                <a:srgbClr val="08369A"/>
              </a:clrFrom>
              <a:clrTo>
                <a:srgbClr val="08369A">
                  <a:alpha val="0"/>
                </a:srgbClr>
              </a:clrTo>
            </a:clrChange>
          </a:blip>
          <a:srcRect/>
          <a:stretch>
            <a:fillRect/>
          </a:stretch>
        </p:blipFill>
        <p:spPr>
          <a:xfrm>
            <a:off x="6824662" y="1022074"/>
            <a:ext cx="981075" cy="971550"/>
          </a:xfrm>
          <a:noFill/>
          <a:ln/>
        </p:spPr>
      </p:pic>
      <p:pic>
        <p:nvPicPr>
          <p:cNvPr id="5" name="Picture 42" descr="user man casual the king"/>
          <p:cNvPicPr>
            <a:picLocks noChangeAspect="1" noChangeArrowheads="1"/>
          </p:cNvPicPr>
          <p:nvPr/>
        </p:nvPicPr>
        <p:blipFill>
          <a:blip r:embed="rId3" cstate="print"/>
          <a:srcRect/>
          <a:stretch>
            <a:fillRect/>
          </a:stretch>
        </p:blipFill>
        <p:spPr bwMode="auto">
          <a:xfrm>
            <a:off x="533400" y="2560910"/>
            <a:ext cx="739775" cy="990600"/>
          </a:xfrm>
          <a:prstGeom prst="rect">
            <a:avLst/>
          </a:prstGeom>
          <a:noFill/>
        </p:spPr>
      </p:pic>
      <p:pic>
        <p:nvPicPr>
          <p:cNvPr id="6" name="Picture 59" descr="Internet cloud web"/>
          <p:cNvPicPr>
            <a:picLocks noChangeAspect="1" noChangeArrowheads="1"/>
          </p:cNvPicPr>
          <p:nvPr/>
        </p:nvPicPr>
        <p:blipFill>
          <a:blip r:embed="rId4" cstate="print"/>
          <a:srcRect/>
          <a:stretch>
            <a:fillRect/>
          </a:stretch>
        </p:blipFill>
        <p:spPr bwMode="auto">
          <a:xfrm>
            <a:off x="2971800" y="1733550"/>
            <a:ext cx="2995867" cy="1524000"/>
          </a:xfrm>
          <a:prstGeom prst="rect">
            <a:avLst/>
          </a:prstGeom>
          <a:noFill/>
        </p:spPr>
      </p:pic>
      <p:pic>
        <p:nvPicPr>
          <p:cNvPr id="8" name="Picture 53" descr="hub switch ethernet 2"/>
          <p:cNvPicPr>
            <a:picLocks noChangeAspect="1" noChangeArrowheads="1"/>
          </p:cNvPicPr>
          <p:nvPr/>
        </p:nvPicPr>
        <p:blipFill>
          <a:blip r:embed="rId5" cstate="print"/>
          <a:srcRect/>
          <a:stretch>
            <a:fillRect/>
          </a:stretch>
        </p:blipFill>
        <p:spPr bwMode="auto">
          <a:xfrm>
            <a:off x="6119853" y="2419295"/>
            <a:ext cx="914400" cy="863600"/>
          </a:xfrm>
          <a:prstGeom prst="rect">
            <a:avLst/>
          </a:prstGeom>
          <a:noFill/>
        </p:spPr>
      </p:pic>
      <p:pic>
        <p:nvPicPr>
          <p:cNvPr id="9" name="Picture 49" descr="bridge"/>
          <p:cNvPicPr>
            <a:picLocks noChangeAspect="1" noChangeArrowheads="1"/>
          </p:cNvPicPr>
          <p:nvPr/>
        </p:nvPicPr>
        <p:blipFill>
          <a:blip r:embed="rId6" cstate="print"/>
          <a:srcRect/>
          <a:stretch>
            <a:fillRect/>
          </a:stretch>
        </p:blipFill>
        <p:spPr bwMode="auto">
          <a:xfrm>
            <a:off x="1460390" y="2495550"/>
            <a:ext cx="914400" cy="763588"/>
          </a:xfrm>
          <a:prstGeom prst="rect">
            <a:avLst/>
          </a:prstGeom>
          <a:noFill/>
        </p:spPr>
      </p:pic>
      <p:pic>
        <p:nvPicPr>
          <p:cNvPr id="10" name="Picture 39" descr="xmlwebservice"/>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a:xfrm>
            <a:off x="6962029" y="1524000"/>
            <a:ext cx="981075" cy="971550"/>
          </a:xfrm>
          <a:prstGeom prst="rect">
            <a:avLst/>
          </a:prstGeom>
          <a:noFill/>
          <a:ln/>
        </p:spPr>
      </p:pic>
      <p:pic>
        <p:nvPicPr>
          <p:cNvPr id="12" name="Picture 39" descr="xmlwebservice"/>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a:xfrm>
            <a:off x="7086600" y="2009775"/>
            <a:ext cx="981075" cy="971550"/>
          </a:xfrm>
          <a:prstGeom prst="rect">
            <a:avLst/>
          </a:prstGeom>
          <a:noFill/>
          <a:ln/>
        </p:spPr>
      </p:pic>
      <p:pic>
        <p:nvPicPr>
          <p:cNvPr id="13" name="Picture 39" descr="xmlwebservice"/>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a:xfrm>
            <a:off x="7315200" y="2541712"/>
            <a:ext cx="981075" cy="971550"/>
          </a:xfrm>
          <a:prstGeom prst="rect">
            <a:avLst/>
          </a:prstGeom>
          <a:noFill/>
          <a:ln/>
        </p:spPr>
      </p:pic>
      <p:pic>
        <p:nvPicPr>
          <p:cNvPr id="14" name="Picture 39" descr="xmlwebservice"/>
          <p:cNvPicPr>
            <a:picLocks noChangeAspect="1" noChangeArrowheads="1"/>
          </p:cNvPicPr>
          <p:nvPr/>
        </p:nvPicPr>
        <p:blipFill>
          <a:blip r:embed="rId2" cstate="print">
            <a:clrChange>
              <a:clrFrom>
                <a:srgbClr val="08369A"/>
              </a:clrFrom>
              <a:clrTo>
                <a:srgbClr val="08369A">
                  <a:alpha val="0"/>
                </a:srgbClr>
              </a:clrTo>
            </a:clrChange>
          </a:blip>
          <a:srcRect/>
          <a:stretch>
            <a:fillRect/>
          </a:stretch>
        </p:blipFill>
        <p:spPr>
          <a:xfrm>
            <a:off x="7452567" y="3111073"/>
            <a:ext cx="981075" cy="971550"/>
          </a:xfrm>
          <a:prstGeom prst="rect">
            <a:avLst/>
          </a:prstGeom>
          <a:noFill/>
          <a:ln/>
        </p:spPr>
      </p:pic>
      <p:sp>
        <p:nvSpPr>
          <p:cNvPr id="11" name="Höger 10"/>
          <p:cNvSpPr/>
          <p:nvPr/>
        </p:nvSpPr>
        <p:spPr>
          <a:xfrm>
            <a:off x="2438400" y="3636812"/>
            <a:ext cx="4114800" cy="154138"/>
          </a:xfrm>
          <a:prstGeom prst="right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5" name="textruta 14"/>
          <p:cNvSpPr txBox="1"/>
          <p:nvPr/>
        </p:nvSpPr>
        <p:spPr>
          <a:xfrm>
            <a:off x="2639171" y="3181350"/>
            <a:ext cx="3818931" cy="369332"/>
          </a:xfrm>
          <a:prstGeom prst="rect">
            <a:avLst/>
          </a:prstGeom>
          <a:noFill/>
        </p:spPr>
        <p:txBody>
          <a:bodyPr wrap="none" rtlCol="0">
            <a:spAutoFit/>
          </a:bodyPr>
          <a:lstStyle/>
          <a:p>
            <a:r>
              <a:rPr lang="sv-SE" dirty="0" smtClean="0"/>
              <a:t>GET  http://fabrikam.com/API/User/42</a:t>
            </a:r>
            <a:endParaRPr lang="sv-SE" dirty="0"/>
          </a:p>
        </p:txBody>
      </p:sp>
    </p:spTree>
    <p:extLst>
      <p:ext uri="{BB962C8B-B14F-4D97-AF65-F5344CB8AC3E}">
        <p14:creationId xmlns:p14="http://schemas.microsoft.com/office/powerpoint/2010/main" val="40898999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en-US" dirty="0">
                <a:latin typeface="Segoe UI Light" pitchFamily="34" charset="0"/>
              </a:rPr>
              <a:t>Guiding principles </a:t>
            </a:r>
            <a:r>
              <a:rPr lang="en-US" dirty="0" smtClean="0">
                <a:latin typeface="Segoe UI Light" pitchFamily="34" charset="0"/>
              </a:rPr>
              <a:t>of REST-interfaces</a:t>
            </a:r>
            <a:endParaRPr lang="sv-SE" dirty="0">
              <a:latin typeface="Segoe UI Light" pitchFamily="34" charset="0"/>
            </a:endParaRPr>
          </a:p>
        </p:txBody>
      </p:sp>
      <p:sp>
        <p:nvSpPr>
          <p:cNvPr id="3" name="Platshållare för innehåll 2"/>
          <p:cNvSpPr>
            <a:spLocks noGrp="1"/>
          </p:cNvSpPr>
          <p:nvPr>
            <p:ph idx="1"/>
          </p:nvPr>
        </p:nvSpPr>
        <p:spPr/>
        <p:txBody>
          <a:bodyPr>
            <a:normAutofit/>
          </a:bodyPr>
          <a:lstStyle/>
          <a:p>
            <a:r>
              <a:rPr lang="sv-SE" dirty="0" err="1"/>
              <a:t>Identification</a:t>
            </a:r>
            <a:r>
              <a:rPr lang="sv-SE" dirty="0"/>
              <a:t> </a:t>
            </a:r>
            <a:r>
              <a:rPr lang="sv-SE" dirty="0" err="1"/>
              <a:t>of</a:t>
            </a:r>
            <a:r>
              <a:rPr lang="sv-SE" dirty="0"/>
              <a:t> </a:t>
            </a:r>
            <a:r>
              <a:rPr lang="sv-SE" dirty="0" err="1" smtClean="0"/>
              <a:t>resources</a:t>
            </a:r>
            <a:endParaRPr lang="sv-SE" dirty="0" smtClean="0"/>
          </a:p>
          <a:p>
            <a:r>
              <a:rPr lang="en-US" dirty="0"/>
              <a:t>Manipulation of resources through </a:t>
            </a:r>
            <a:r>
              <a:rPr lang="en-US" dirty="0" smtClean="0"/>
              <a:t>representations of these resources</a:t>
            </a:r>
          </a:p>
          <a:p>
            <a:r>
              <a:rPr lang="sv-SE" dirty="0"/>
              <a:t>Self-</a:t>
            </a:r>
            <a:r>
              <a:rPr lang="sv-SE" dirty="0" err="1"/>
              <a:t>descriptive</a:t>
            </a:r>
            <a:r>
              <a:rPr lang="sv-SE" dirty="0"/>
              <a:t> </a:t>
            </a:r>
            <a:r>
              <a:rPr lang="sv-SE" dirty="0" smtClean="0"/>
              <a:t>messages</a:t>
            </a:r>
          </a:p>
          <a:p>
            <a:r>
              <a:rPr lang="en-US" dirty="0"/>
              <a:t>Hypermedia as the engine of application state</a:t>
            </a:r>
            <a:endParaRPr lang="sv-SE" dirty="0"/>
          </a:p>
        </p:txBody>
      </p:sp>
    </p:spTree>
    <p:extLst>
      <p:ext uri="{BB962C8B-B14F-4D97-AF65-F5344CB8AC3E}">
        <p14:creationId xmlns:p14="http://schemas.microsoft.com/office/powerpoint/2010/main" val="719237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307431"/>
            <a:ext cx="7772400" cy="1102519"/>
          </a:xfrm>
        </p:spPr>
        <p:txBody>
          <a:bodyPr>
            <a:normAutofit fontScale="90000"/>
          </a:bodyPr>
          <a:lstStyle/>
          <a:p>
            <a:r>
              <a:rPr lang="sv-SE" sz="4900" dirty="0" smtClean="0"/>
              <a:t>HATEOAS</a:t>
            </a:r>
            <a:r>
              <a:rPr lang="sv-SE" dirty="0" smtClean="0"/>
              <a:t/>
            </a:r>
            <a:br>
              <a:rPr lang="sv-SE" dirty="0" smtClean="0"/>
            </a:br>
            <a:r>
              <a:rPr lang="sv-SE" dirty="0" smtClean="0"/>
              <a:t>Hypermedia as the </a:t>
            </a:r>
            <a:r>
              <a:rPr lang="sv-SE" dirty="0" err="1" smtClean="0"/>
              <a:t>engine</a:t>
            </a:r>
            <a:r>
              <a:rPr lang="sv-SE" dirty="0" smtClean="0"/>
              <a:t> </a:t>
            </a:r>
            <a:r>
              <a:rPr lang="sv-SE" dirty="0" err="1" smtClean="0"/>
              <a:t>of</a:t>
            </a:r>
            <a:r>
              <a:rPr lang="sv-SE" dirty="0" smtClean="0"/>
              <a:t> </a:t>
            </a:r>
            <a:r>
              <a:rPr lang="sv-SE" dirty="0" err="1" smtClean="0"/>
              <a:t>application</a:t>
            </a:r>
            <a:r>
              <a:rPr lang="sv-SE" dirty="0" smtClean="0"/>
              <a:t> </a:t>
            </a:r>
            <a:r>
              <a:rPr lang="sv-SE" dirty="0" err="1" smtClean="0"/>
              <a:t>state</a:t>
            </a:r>
            <a:endParaRPr lang="en-US" dirty="0"/>
          </a:p>
        </p:txBody>
      </p:sp>
    </p:spTree>
    <p:extLst>
      <p:ext uri="{BB962C8B-B14F-4D97-AF65-F5344CB8AC3E}">
        <p14:creationId xmlns:p14="http://schemas.microsoft.com/office/powerpoint/2010/main" val="2637139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96" y="806806"/>
            <a:ext cx="8032719" cy="342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ktangel 3"/>
          <p:cNvSpPr/>
          <p:nvPr/>
        </p:nvSpPr>
        <p:spPr>
          <a:xfrm>
            <a:off x="654072" y="1834117"/>
            <a:ext cx="7769107" cy="700243"/>
          </a:xfrm>
          <a:prstGeom prst="rect">
            <a:avLst/>
          </a:prstGeom>
          <a:noFill/>
          <a:ln w="412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sv-SE"/>
          </a:p>
        </p:txBody>
      </p:sp>
    </p:spTree>
    <p:extLst>
      <p:ext uri="{BB962C8B-B14F-4D97-AF65-F5344CB8AC3E}">
        <p14:creationId xmlns:p14="http://schemas.microsoft.com/office/powerpoint/2010/main" val="1676717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err="1" smtClean="0">
                <a:latin typeface="Segoe UI Light" pitchFamily="34" charset="0"/>
              </a:rPr>
              <a:t>Example</a:t>
            </a:r>
            <a:r>
              <a:rPr lang="sv-SE" dirty="0" smtClean="0">
                <a:latin typeface="Segoe UI Light" pitchFamily="34" charset="0"/>
              </a:rPr>
              <a:t> </a:t>
            </a:r>
            <a:r>
              <a:rPr lang="sv-SE" dirty="0" err="1" smtClean="0">
                <a:latin typeface="Segoe UI Light" pitchFamily="34" charset="0"/>
              </a:rPr>
              <a:t>of</a:t>
            </a:r>
            <a:r>
              <a:rPr lang="sv-SE" dirty="0" smtClean="0">
                <a:latin typeface="Segoe UI Light" pitchFamily="34" charset="0"/>
              </a:rPr>
              <a:t> hypermedia representation (</a:t>
            </a:r>
            <a:r>
              <a:rPr lang="sv-SE" dirty="0" err="1" smtClean="0">
                <a:latin typeface="Segoe UI Light" pitchFamily="34" charset="0"/>
              </a:rPr>
              <a:t>Netflix</a:t>
            </a:r>
            <a:r>
              <a:rPr lang="sv-SE" dirty="0" smtClean="0">
                <a:latin typeface="Segoe UI Light" pitchFamily="34" charset="0"/>
              </a:rPr>
              <a:t>)</a:t>
            </a:r>
            <a:endParaRPr lang="sv-SE" dirty="0">
              <a:latin typeface="Segoe UI Light"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52550"/>
            <a:ext cx="5988844"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ktangel 2"/>
          <p:cNvSpPr/>
          <p:nvPr/>
        </p:nvSpPr>
        <p:spPr>
          <a:xfrm>
            <a:off x="2133600" y="1636273"/>
            <a:ext cx="4953000" cy="23100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ektangel 4"/>
          <p:cNvSpPr/>
          <p:nvPr/>
        </p:nvSpPr>
        <p:spPr>
          <a:xfrm>
            <a:off x="3048000" y="2114550"/>
            <a:ext cx="3962400" cy="231001"/>
          </a:xfrm>
          <a:prstGeom prst="rect">
            <a:avLst/>
          </a:pr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646224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9022</TotalTime>
  <Words>969</Words>
  <Application>Microsoft Office PowerPoint</Application>
  <PresentationFormat>Bildspel på skärmen (16:9)</PresentationFormat>
  <Paragraphs>118</Paragraphs>
  <Slides>27</Slides>
  <Notes>4</Notes>
  <HiddenSlides>1</HiddenSlides>
  <MMClips>0</MMClips>
  <ScaleCrop>false</ScaleCrop>
  <HeadingPairs>
    <vt:vector size="4" baseType="variant">
      <vt:variant>
        <vt:lpstr>Tema</vt:lpstr>
      </vt:variant>
      <vt:variant>
        <vt:i4>1</vt:i4>
      </vt:variant>
      <vt:variant>
        <vt:lpstr>Bildrubriker</vt:lpstr>
      </vt:variant>
      <vt:variant>
        <vt:i4>27</vt:i4>
      </vt:variant>
    </vt:vector>
  </HeadingPairs>
  <TitlesOfParts>
    <vt:vector size="28" baseType="lpstr">
      <vt:lpstr>Office Theme</vt:lpstr>
      <vt:lpstr>PowerPoint-presentation</vt:lpstr>
      <vt:lpstr>Who AM I?</vt:lpstr>
      <vt:lpstr>REST?</vt:lpstr>
      <vt:lpstr>Architectural constraints</vt:lpstr>
      <vt:lpstr>Scalability</vt:lpstr>
      <vt:lpstr>Guiding principles of REST-interfaces</vt:lpstr>
      <vt:lpstr>HATEOAS Hypermedia as the engine of application state</vt:lpstr>
      <vt:lpstr>PowerPoint-presentation</vt:lpstr>
      <vt:lpstr>Example of hypermedia representation (Netflix)</vt:lpstr>
      <vt:lpstr>Richardsons maturity model</vt:lpstr>
      <vt:lpstr>REST on Microsoft – some history</vt:lpstr>
      <vt:lpstr>WCF ASP.NET Web API</vt:lpstr>
      <vt:lpstr>http://www.asp.net/web-api</vt:lpstr>
      <vt:lpstr>WCF to ASP.NET Web API</vt:lpstr>
      <vt:lpstr>DEMO – File new</vt:lpstr>
      <vt:lpstr>Media types &amp; Media Formatters </vt:lpstr>
      <vt:lpstr>Media types &amp; Media Formatters </vt:lpstr>
      <vt:lpstr>DEMO – Media Type formatter</vt:lpstr>
      <vt:lpstr>Parameter Binding</vt:lpstr>
      <vt:lpstr>Web API on NuGet</vt:lpstr>
      <vt:lpstr>Node-style Web API?</vt:lpstr>
      <vt:lpstr>DEMO – SELF HOSTING</vt:lpstr>
      <vt:lpstr>Web API can be used for all levels</vt:lpstr>
      <vt:lpstr>OAuth/Claims based security</vt:lpstr>
      <vt:lpstr>Open Source: http://aspnetwebapi.codeplex.com</vt:lpstr>
      <vt:lpstr>Some good reading</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Klug</dc:creator>
  <cp:lastModifiedBy>Robert Folkesson</cp:lastModifiedBy>
  <cp:revision>130</cp:revision>
  <dcterms:created xsi:type="dcterms:W3CDTF">2012-04-10T10:45:05Z</dcterms:created>
  <dcterms:modified xsi:type="dcterms:W3CDTF">2012-05-24T19:54:49Z</dcterms:modified>
</cp:coreProperties>
</file>